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65" r:id="rId2"/>
  </p:sldMasterIdLst>
  <p:notesMasterIdLst>
    <p:notesMasterId r:id="rId16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9180513" cy="6888163"/>
  <p:notesSz cx="6858000" cy="9144000"/>
  <p:defaultTextStyle>
    <a:defPPr>
      <a:defRPr lang="de-DE"/>
    </a:defPPr>
    <a:lvl1pPr algn="l" rtl="0" fontAlgn="base">
      <a:lnSpc>
        <a:spcPct val="90000"/>
      </a:lnSpc>
      <a:spcBef>
        <a:spcPct val="5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lnSpc>
        <a:spcPct val="90000"/>
      </a:lnSpc>
      <a:spcBef>
        <a:spcPct val="5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lnSpc>
        <a:spcPct val="90000"/>
      </a:lnSpc>
      <a:spcBef>
        <a:spcPct val="5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lnSpc>
        <a:spcPct val="90000"/>
      </a:lnSpc>
      <a:spcBef>
        <a:spcPct val="5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lnSpc>
        <a:spcPct val="90000"/>
      </a:lnSpc>
      <a:spcBef>
        <a:spcPct val="5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8" d="100"/>
          <a:sy n="108" d="100"/>
        </p:scale>
        <p:origin x="169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224D2B-1FD8-4780-B758-DAB4CDD30C6F}" type="doc">
      <dgm:prSet loTypeId="urn:microsoft.com/office/officeart/2005/8/layout/pyramid2" loCatId="pyramid" qsTypeId="urn:microsoft.com/office/officeart/2005/8/quickstyle/3d2" qsCatId="3D" csTypeId="urn:microsoft.com/office/officeart/2005/8/colors/accent3_3" csCatId="accent3" phldr="1"/>
      <dgm:spPr/>
    </dgm:pt>
    <dgm:pt modelId="{19C4F9D4-39E0-4A95-9400-42E2993C310F}">
      <dgm:prSet phldrT="[Text]"/>
      <dgm:spPr/>
      <dgm:t>
        <a:bodyPr/>
        <a:lstStyle/>
        <a:p>
          <a:r>
            <a:rPr lang="de-DE" dirty="0" smtClean="0"/>
            <a:t>Direkt Beschäftigte: </a:t>
          </a:r>
        </a:p>
        <a:p>
          <a:r>
            <a:rPr lang="de-DE" dirty="0" smtClean="0"/>
            <a:t>ca. 10.000</a:t>
          </a:r>
          <a:endParaRPr lang="de-DE" dirty="0"/>
        </a:p>
      </dgm:t>
    </dgm:pt>
    <dgm:pt modelId="{2A813ECD-804C-4B57-86C5-14822A10B416}" type="parTrans" cxnId="{701C9950-4714-4A4D-BB30-A42CC20579A9}">
      <dgm:prSet/>
      <dgm:spPr/>
      <dgm:t>
        <a:bodyPr/>
        <a:lstStyle/>
        <a:p>
          <a:endParaRPr lang="de-DE"/>
        </a:p>
      </dgm:t>
    </dgm:pt>
    <dgm:pt modelId="{C26EDBA0-469D-4F85-9F87-3DB7A0DFB580}" type="sibTrans" cxnId="{701C9950-4714-4A4D-BB30-A42CC20579A9}">
      <dgm:prSet/>
      <dgm:spPr/>
      <dgm:t>
        <a:bodyPr/>
        <a:lstStyle/>
        <a:p>
          <a:endParaRPr lang="de-DE"/>
        </a:p>
      </dgm:t>
    </dgm:pt>
    <dgm:pt modelId="{13E60EDD-3700-4DCB-814B-EAC4E69777FC}">
      <dgm:prSet phldrT="[Text]"/>
      <dgm:spPr/>
      <dgm:t>
        <a:bodyPr/>
        <a:lstStyle/>
        <a:p>
          <a:r>
            <a:rPr lang="de-DE" dirty="0" smtClean="0"/>
            <a:t>Indirekt Beschäftigte: </a:t>
          </a:r>
        </a:p>
        <a:p>
          <a:r>
            <a:rPr lang="de-DE" dirty="0" smtClean="0"/>
            <a:t>ca. 18.000</a:t>
          </a:r>
          <a:endParaRPr lang="de-DE" dirty="0"/>
        </a:p>
      </dgm:t>
    </dgm:pt>
    <dgm:pt modelId="{41A442F6-F527-464A-939C-DF03A239DCEF}" type="parTrans" cxnId="{2FE553C1-A578-49AC-9BB3-510A32E64845}">
      <dgm:prSet/>
      <dgm:spPr/>
      <dgm:t>
        <a:bodyPr/>
        <a:lstStyle/>
        <a:p>
          <a:endParaRPr lang="de-DE"/>
        </a:p>
      </dgm:t>
    </dgm:pt>
    <dgm:pt modelId="{F8EFE1A4-172D-4164-86D0-1AF74D23827A}" type="sibTrans" cxnId="{2FE553C1-A578-49AC-9BB3-510A32E64845}">
      <dgm:prSet/>
      <dgm:spPr/>
      <dgm:t>
        <a:bodyPr/>
        <a:lstStyle/>
        <a:p>
          <a:endParaRPr lang="de-DE"/>
        </a:p>
      </dgm:t>
    </dgm:pt>
    <dgm:pt modelId="{8EE8FE4E-2044-4BD0-B944-16DED048D1E3}">
      <dgm:prSet phldrT="[Text]"/>
      <dgm:spPr/>
      <dgm:t>
        <a:bodyPr/>
        <a:lstStyle/>
        <a:p>
          <a:r>
            <a:rPr lang="de-DE" smtClean="0"/>
            <a:t>Energieintensive </a:t>
          </a:r>
          <a:r>
            <a:rPr lang="de-DE" dirty="0" smtClean="0"/>
            <a:t>Unternehmen: </a:t>
          </a:r>
        </a:p>
        <a:p>
          <a:r>
            <a:rPr lang="de-DE" dirty="0" smtClean="0"/>
            <a:t>ca. 93.000</a:t>
          </a:r>
          <a:endParaRPr lang="de-DE" dirty="0"/>
        </a:p>
      </dgm:t>
    </dgm:pt>
    <dgm:pt modelId="{6098FD17-D496-4539-8DE5-8F861649998F}" type="parTrans" cxnId="{78BD0F9C-E53F-48EE-9ECF-8840D0E6B31E}">
      <dgm:prSet/>
      <dgm:spPr/>
      <dgm:t>
        <a:bodyPr/>
        <a:lstStyle/>
        <a:p>
          <a:endParaRPr lang="de-DE"/>
        </a:p>
      </dgm:t>
    </dgm:pt>
    <dgm:pt modelId="{027D0973-5A16-45F8-A878-4CEF290954D1}" type="sibTrans" cxnId="{78BD0F9C-E53F-48EE-9ECF-8840D0E6B31E}">
      <dgm:prSet/>
      <dgm:spPr/>
      <dgm:t>
        <a:bodyPr/>
        <a:lstStyle/>
        <a:p>
          <a:endParaRPr lang="de-DE"/>
        </a:p>
      </dgm:t>
    </dgm:pt>
    <dgm:pt modelId="{21737E61-366F-4952-A337-E10142AC7700}" type="pres">
      <dgm:prSet presAssocID="{A9224D2B-1FD8-4780-B758-DAB4CDD30C6F}" presName="compositeShape" presStyleCnt="0">
        <dgm:presLayoutVars>
          <dgm:dir/>
          <dgm:resizeHandles/>
        </dgm:presLayoutVars>
      </dgm:prSet>
      <dgm:spPr/>
    </dgm:pt>
    <dgm:pt modelId="{99B868F4-FAA6-47EB-A2A7-9EDC1F2618B6}" type="pres">
      <dgm:prSet presAssocID="{A9224D2B-1FD8-4780-B758-DAB4CDD30C6F}" presName="pyramid" presStyleLbl="node1" presStyleIdx="0" presStyleCnt="1" custLinFactNeighborX="-26266"/>
      <dgm:spPr/>
      <dgm:t>
        <a:bodyPr/>
        <a:lstStyle/>
        <a:p>
          <a:endParaRPr lang="de-DE"/>
        </a:p>
      </dgm:t>
    </dgm:pt>
    <dgm:pt modelId="{C5D9D1CB-7BAA-4B76-8D94-CFBDA2B9F8EE}" type="pres">
      <dgm:prSet presAssocID="{A9224D2B-1FD8-4780-B758-DAB4CDD30C6F}" presName="theList" presStyleCnt="0"/>
      <dgm:spPr/>
    </dgm:pt>
    <dgm:pt modelId="{43C05FAE-B690-4A60-955B-86A44F9FD61B}" type="pres">
      <dgm:prSet presAssocID="{19C4F9D4-39E0-4A95-9400-42E2993C310F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F4D5BB0-2344-4A83-9063-3492EF7918A6}" type="pres">
      <dgm:prSet presAssocID="{19C4F9D4-39E0-4A95-9400-42E2993C310F}" presName="aSpace" presStyleCnt="0"/>
      <dgm:spPr/>
    </dgm:pt>
    <dgm:pt modelId="{8BA9A8EC-3AF1-4BD3-8A51-C7CC549C895D}" type="pres">
      <dgm:prSet presAssocID="{13E60EDD-3700-4DCB-814B-EAC4E69777FC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9F04F22-5E6B-44DA-9859-D0B6F75C212B}" type="pres">
      <dgm:prSet presAssocID="{13E60EDD-3700-4DCB-814B-EAC4E69777FC}" presName="aSpace" presStyleCnt="0"/>
      <dgm:spPr/>
    </dgm:pt>
    <dgm:pt modelId="{D631AD6D-6324-4224-8EA3-FC56E1B803E9}" type="pres">
      <dgm:prSet presAssocID="{8EE8FE4E-2044-4BD0-B944-16DED048D1E3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2DD3584-D52C-412E-8810-55A55A8D0918}" type="pres">
      <dgm:prSet presAssocID="{8EE8FE4E-2044-4BD0-B944-16DED048D1E3}" presName="aSpace" presStyleCnt="0"/>
      <dgm:spPr/>
    </dgm:pt>
  </dgm:ptLst>
  <dgm:cxnLst>
    <dgm:cxn modelId="{2FE553C1-A578-49AC-9BB3-510A32E64845}" srcId="{A9224D2B-1FD8-4780-B758-DAB4CDD30C6F}" destId="{13E60EDD-3700-4DCB-814B-EAC4E69777FC}" srcOrd="1" destOrd="0" parTransId="{41A442F6-F527-464A-939C-DF03A239DCEF}" sibTransId="{F8EFE1A4-172D-4164-86D0-1AF74D23827A}"/>
    <dgm:cxn modelId="{D05051E2-EC8F-4EB9-9160-A19AE5F5A556}" type="presOf" srcId="{13E60EDD-3700-4DCB-814B-EAC4E69777FC}" destId="{8BA9A8EC-3AF1-4BD3-8A51-C7CC549C895D}" srcOrd="0" destOrd="0" presId="urn:microsoft.com/office/officeart/2005/8/layout/pyramid2"/>
    <dgm:cxn modelId="{BFDCCCB0-5D43-4C13-9317-0DB3E025EA01}" type="presOf" srcId="{19C4F9D4-39E0-4A95-9400-42E2993C310F}" destId="{43C05FAE-B690-4A60-955B-86A44F9FD61B}" srcOrd="0" destOrd="0" presId="urn:microsoft.com/office/officeart/2005/8/layout/pyramid2"/>
    <dgm:cxn modelId="{78BD0F9C-E53F-48EE-9ECF-8840D0E6B31E}" srcId="{A9224D2B-1FD8-4780-B758-DAB4CDD30C6F}" destId="{8EE8FE4E-2044-4BD0-B944-16DED048D1E3}" srcOrd="2" destOrd="0" parTransId="{6098FD17-D496-4539-8DE5-8F861649998F}" sibTransId="{027D0973-5A16-45F8-A878-4CEF290954D1}"/>
    <dgm:cxn modelId="{0C7C4F21-B634-4379-8810-ABC4A84484DE}" type="presOf" srcId="{A9224D2B-1FD8-4780-B758-DAB4CDD30C6F}" destId="{21737E61-366F-4952-A337-E10142AC7700}" srcOrd="0" destOrd="0" presId="urn:microsoft.com/office/officeart/2005/8/layout/pyramid2"/>
    <dgm:cxn modelId="{701C9950-4714-4A4D-BB30-A42CC20579A9}" srcId="{A9224D2B-1FD8-4780-B758-DAB4CDD30C6F}" destId="{19C4F9D4-39E0-4A95-9400-42E2993C310F}" srcOrd="0" destOrd="0" parTransId="{2A813ECD-804C-4B57-86C5-14822A10B416}" sibTransId="{C26EDBA0-469D-4F85-9F87-3DB7A0DFB580}"/>
    <dgm:cxn modelId="{102C4D05-458F-4403-A55A-E02321F8BA41}" type="presOf" srcId="{8EE8FE4E-2044-4BD0-B944-16DED048D1E3}" destId="{D631AD6D-6324-4224-8EA3-FC56E1B803E9}" srcOrd="0" destOrd="0" presId="urn:microsoft.com/office/officeart/2005/8/layout/pyramid2"/>
    <dgm:cxn modelId="{0D3A2A6E-D4B0-417C-B90A-DFE2C5C7512B}" type="presParOf" srcId="{21737E61-366F-4952-A337-E10142AC7700}" destId="{99B868F4-FAA6-47EB-A2A7-9EDC1F2618B6}" srcOrd="0" destOrd="0" presId="urn:microsoft.com/office/officeart/2005/8/layout/pyramid2"/>
    <dgm:cxn modelId="{2200BFEF-B9EC-4B3E-B922-8C2170683933}" type="presParOf" srcId="{21737E61-366F-4952-A337-E10142AC7700}" destId="{C5D9D1CB-7BAA-4B76-8D94-CFBDA2B9F8EE}" srcOrd="1" destOrd="0" presId="urn:microsoft.com/office/officeart/2005/8/layout/pyramid2"/>
    <dgm:cxn modelId="{D894717F-5C5B-4FC5-82A3-3AD0E0D2B81B}" type="presParOf" srcId="{C5D9D1CB-7BAA-4B76-8D94-CFBDA2B9F8EE}" destId="{43C05FAE-B690-4A60-955B-86A44F9FD61B}" srcOrd="0" destOrd="0" presId="urn:microsoft.com/office/officeart/2005/8/layout/pyramid2"/>
    <dgm:cxn modelId="{3B1BBFAD-6690-4378-923C-FE089DB9800D}" type="presParOf" srcId="{C5D9D1CB-7BAA-4B76-8D94-CFBDA2B9F8EE}" destId="{5F4D5BB0-2344-4A83-9063-3492EF7918A6}" srcOrd="1" destOrd="0" presId="urn:microsoft.com/office/officeart/2005/8/layout/pyramid2"/>
    <dgm:cxn modelId="{B582DCD9-3204-4425-9A18-35DF4CD9E027}" type="presParOf" srcId="{C5D9D1CB-7BAA-4B76-8D94-CFBDA2B9F8EE}" destId="{8BA9A8EC-3AF1-4BD3-8A51-C7CC549C895D}" srcOrd="2" destOrd="0" presId="urn:microsoft.com/office/officeart/2005/8/layout/pyramid2"/>
    <dgm:cxn modelId="{BE81F020-63C4-4109-A01A-2D09ED649718}" type="presParOf" srcId="{C5D9D1CB-7BAA-4B76-8D94-CFBDA2B9F8EE}" destId="{89F04F22-5E6B-44DA-9859-D0B6F75C212B}" srcOrd="3" destOrd="0" presId="urn:microsoft.com/office/officeart/2005/8/layout/pyramid2"/>
    <dgm:cxn modelId="{F45D1D6A-E270-4400-A679-35178AE9144D}" type="presParOf" srcId="{C5D9D1CB-7BAA-4B76-8D94-CFBDA2B9F8EE}" destId="{D631AD6D-6324-4224-8EA3-FC56E1B803E9}" srcOrd="4" destOrd="0" presId="urn:microsoft.com/office/officeart/2005/8/layout/pyramid2"/>
    <dgm:cxn modelId="{AE710FBF-D1E0-4706-B611-39DD89C3DC77}" type="presParOf" srcId="{C5D9D1CB-7BAA-4B76-8D94-CFBDA2B9F8EE}" destId="{22DD3584-D52C-412E-8810-55A55A8D0918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B868F4-FAA6-47EB-A2A7-9EDC1F2618B6}">
      <dsp:nvSpPr>
        <dsp:cNvPr id="0" name=""/>
        <dsp:cNvSpPr/>
      </dsp:nvSpPr>
      <dsp:spPr>
        <a:xfrm>
          <a:off x="104589" y="0"/>
          <a:ext cx="3266416" cy="3266416"/>
        </a:xfrm>
        <a:prstGeom prst="triangle">
          <a:avLst/>
        </a:prstGeom>
        <a:gradFill rotWithShape="0">
          <a:gsLst>
            <a:gs pos="0">
              <a:schemeClr val="accent3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3C05FAE-B690-4A60-955B-86A44F9FD61B}">
      <dsp:nvSpPr>
        <dsp:cNvPr id="0" name=""/>
        <dsp:cNvSpPr/>
      </dsp:nvSpPr>
      <dsp:spPr>
        <a:xfrm>
          <a:off x="2595754" y="328396"/>
          <a:ext cx="2123170" cy="77322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300" kern="1200" dirty="0" smtClean="0"/>
            <a:t>Direkt Beschäftigte: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300" kern="1200" dirty="0" smtClean="0"/>
            <a:t>ca. 10.000</a:t>
          </a:r>
          <a:endParaRPr lang="de-DE" sz="1300" kern="1200" dirty="0"/>
        </a:p>
      </dsp:txBody>
      <dsp:txXfrm>
        <a:off x="2633500" y="366142"/>
        <a:ext cx="2047678" cy="697729"/>
      </dsp:txXfrm>
    </dsp:sp>
    <dsp:sp modelId="{8BA9A8EC-3AF1-4BD3-8A51-C7CC549C895D}">
      <dsp:nvSpPr>
        <dsp:cNvPr id="0" name=""/>
        <dsp:cNvSpPr/>
      </dsp:nvSpPr>
      <dsp:spPr>
        <a:xfrm>
          <a:off x="2595754" y="1198270"/>
          <a:ext cx="2123170" cy="77322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80000"/>
              <a:hueOff val="0"/>
              <a:satOff val="0"/>
              <a:lumOff val="468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300" kern="1200" dirty="0" smtClean="0"/>
            <a:t>Indirekt Beschäftigte: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300" kern="1200" dirty="0" smtClean="0"/>
            <a:t>ca. 18.000</a:t>
          </a:r>
          <a:endParaRPr lang="de-DE" sz="1300" kern="1200" dirty="0"/>
        </a:p>
      </dsp:txBody>
      <dsp:txXfrm>
        <a:off x="2633500" y="1236016"/>
        <a:ext cx="2047678" cy="697729"/>
      </dsp:txXfrm>
    </dsp:sp>
    <dsp:sp modelId="{D631AD6D-6324-4224-8EA3-FC56E1B803E9}">
      <dsp:nvSpPr>
        <dsp:cNvPr id="0" name=""/>
        <dsp:cNvSpPr/>
      </dsp:nvSpPr>
      <dsp:spPr>
        <a:xfrm>
          <a:off x="2595754" y="2068145"/>
          <a:ext cx="2123170" cy="77322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80000"/>
              <a:hueOff val="0"/>
              <a:satOff val="0"/>
              <a:lumOff val="936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300" kern="1200" smtClean="0"/>
            <a:t>Energieintensive </a:t>
          </a:r>
          <a:r>
            <a:rPr lang="de-DE" sz="1300" kern="1200" dirty="0" smtClean="0"/>
            <a:t>Unternehmen: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300" kern="1200" dirty="0" smtClean="0"/>
            <a:t>ca. 93.000</a:t>
          </a:r>
          <a:endParaRPr lang="de-DE" sz="1300" kern="1200" dirty="0"/>
        </a:p>
      </dsp:txBody>
      <dsp:txXfrm>
        <a:off x="2633500" y="2105891"/>
        <a:ext cx="2047678" cy="6977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305B14-D951-4640-A52E-57FD84C91E1F}" type="datetimeFigureOut">
              <a:rPr lang="de-DE" smtClean="0"/>
              <a:t>18.03.2019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3188" y="1143000"/>
            <a:ext cx="4111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99EE9D-BD99-4B44-B7CB-FE81C5120FC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0398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20750" y="742950"/>
            <a:ext cx="4967288" cy="372586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2000" b="1">
                <a:solidFill>
                  <a:schemeClr val="bg1"/>
                </a:solidFill>
              </a:rPr>
              <a:t>Möchten Sie das Logo ändern?</a:t>
            </a:r>
            <a:endParaRPr lang="de-DE">
              <a:solidFill>
                <a:schemeClr val="bg1"/>
              </a:solidFill>
            </a:endParaRPr>
          </a:p>
          <a:p>
            <a:r>
              <a:rPr lang="de-DE">
                <a:solidFill>
                  <a:schemeClr val="bg1"/>
                </a:solidFill>
              </a:rPr>
              <a:t>Gehen Sie bitte wie folgt vor:</a:t>
            </a:r>
          </a:p>
          <a:p>
            <a:pPr defTabSz="915040">
              <a:lnSpc>
                <a:spcPct val="90000"/>
              </a:lnSpc>
              <a:spcBef>
                <a:spcPct val="50000"/>
              </a:spcBef>
              <a:defRPr/>
            </a:pPr>
            <a:r>
              <a:rPr lang="de-DE">
                <a:solidFill>
                  <a:schemeClr val="bg1"/>
                </a:solidFill>
              </a:rPr>
              <a:t>Menü-Reiter [ &gt; Bild/Logo einfügen &gt; Logoauswahl (Pulldown-Menü)]</a:t>
            </a:r>
          </a:p>
          <a:p>
            <a:r>
              <a:rPr lang="de-DE">
                <a:solidFill>
                  <a:schemeClr val="bg1"/>
                </a:solidFill>
              </a:rPr>
              <a:t>(Bitte nicht über „Bild ändern“, nicht über „Einfügen“.</a:t>
            </a:r>
          </a:p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5040">
              <a:defRPr/>
            </a:pPr>
            <a:fld id="{9B01A3C9-0BCF-401E-AB78-2159E2565C14}" type="slidenum">
              <a:rPr lang="de-DE">
                <a:solidFill>
                  <a:srgbClr val="000000"/>
                </a:solidFill>
              </a:rPr>
              <a:pPr defTabSz="915040">
                <a:defRPr/>
              </a:pPr>
              <a:t>1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692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folie mit Bild und Subline in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703263" y="2053420"/>
            <a:ext cx="7753350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spcBef>
                <a:spcPts val="0"/>
              </a:spcBef>
              <a:spcAft>
                <a:spcPts val="200"/>
              </a:spcAft>
              <a:buNone/>
              <a:defRPr sz="1500" baseline="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dirty="0" err="1" smtClean="0"/>
              <a:t>Subline</a:t>
            </a:r>
            <a:r>
              <a:rPr lang="de-DE" dirty="0" smtClean="0"/>
              <a:t> nutzbar für zusätzliche Informationen. </a:t>
            </a:r>
            <a:br>
              <a:rPr lang="de-DE" dirty="0" smtClean="0"/>
            </a:br>
            <a:r>
              <a:rPr lang="de-DE" dirty="0" smtClean="0"/>
              <a:t>Wenn möglich nicht mehr als zwei Zeilen schreiben.</a:t>
            </a:r>
            <a:endParaRPr lang="de-DE" dirty="0"/>
          </a:p>
        </p:txBody>
      </p:sp>
      <p:sp>
        <p:nvSpPr>
          <p:cNvPr id="11" name="Titel 4"/>
          <p:cNvSpPr>
            <a:spLocks noGrp="1"/>
          </p:cNvSpPr>
          <p:nvPr>
            <p:ph type="title" hasCustomPrompt="1"/>
          </p:nvPr>
        </p:nvSpPr>
        <p:spPr>
          <a:xfrm>
            <a:off x="687388" y="924015"/>
            <a:ext cx="7769225" cy="1016366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de-DE" sz="3300" b="1" kern="1200" baseline="0" dirty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Hier steht der Titel ihrer Präsentation.</a:t>
            </a:r>
            <a:br>
              <a:rPr lang="de-DE" dirty="0" smtClean="0"/>
            </a:br>
            <a:r>
              <a:rPr lang="de-DE" dirty="0" smtClean="0"/>
              <a:t>Groß und prägnant.</a:t>
            </a:r>
            <a:endParaRPr lang="de-DE" dirty="0"/>
          </a:p>
        </p:txBody>
      </p:sp>
      <p:sp>
        <p:nvSpPr>
          <p:cNvPr id="7" name="Textplatzhalt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703263" y="467628"/>
            <a:ext cx="6767495" cy="23099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4488" indent="-344488">
              <a:buNone/>
              <a:defRPr lang="de-DE" sz="1500" kern="2000" baseline="0" noProof="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lvl="0" indent="0">
              <a:spcBef>
                <a:spcPts val="0"/>
              </a:spcBef>
              <a:spcAft>
                <a:spcPts val="200"/>
              </a:spcAft>
            </a:pPr>
            <a:r>
              <a:rPr kumimoji="0" lang="de-DE" sz="15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Optionaler Text: Thema | Version | Datum</a:t>
            </a:r>
            <a:endParaRPr kumimoji="0" lang="de-DE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" name="picVertraulich" hidden="1"/>
          <p:cNvGrpSpPr/>
          <p:nvPr/>
        </p:nvGrpSpPr>
        <p:grpSpPr>
          <a:xfrm>
            <a:off x="6966000" y="453547"/>
            <a:ext cx="2223994" cy="533769"/>
            <a:chOff x="6952888" y="459965"/>
            <a:chExt cx="2223994" cy="533769"/>
          </a:xfrm>
        </p:grpSpPr>
        <p:sp>
          <p:nvSpPr>
            <p:cNvPr id="8" name="Rechteck 7" hidden="1"/>
            <p:cNvSpPr/>
            <p:nvPr userDrawn="1"/>
          </p:nvSpPr>
          <p:spPr>
            <a:xfrm>
              <a:off x="6978766" y="459965"/>
              <a:ext cx="2198116" cy="533769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50000">
                  <a:schemeClr val="bg1">
                    <a:lumMod val="97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2095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/>
            </a:p>
          </p:txBody>
        </p:sp>
        <p:sp>
          <p:nvSpPr>
            <p:cNvPr id="9" name="Textfeld 8" hidden="1"/>
            <p:cNvSpPr txBox="1"/>
            <p:nvPr userDrawn="1"/>
          </p:nvSpPr>
          <p:spPr>
            <a:xfrm>
              <a:off x="6952888" y="578509"/>
              <a:ext cx="2208118" cy="3277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700" b="1" spc="300" baseline="0" dirty="0" smtClean="0">
                  <a:solidFill>
                    <a:srgbClr val="E2001A"/>
                  </a:solidFill>
                </a:rPr>
                <a:t>VERTRAULICH</a:t>
              </a:r>
              <a:endParaRPr lang="de-DE" sz="1700" b="1" spc="300" baseline="0" dirty="0">
                <a:solidFill>
                  <a:srgbClr val="E2001A"/>
                </a:solidFill>
              </a:endParaRPr>
            </a:p>
          </p:txBody>
        </p:sp>
      </p:grpSp>
      <p:grpSp>
        <p:nvGrpSpPr>
          <p:cNvPr id="3" name="picIntern" hidden="1"/>
          <p:cNvGrpSpPr/>
          <p:nvPr/>
        </p:nvGrpSpPr>
        <p:grpSpPr>
          <a:xfrm>
            <a:off x="7574400" y="453542"/>
            <a:ext cx="1617987" cy="533769"/>
            <a:chOff x="7574400" y="108502"/>
            <a:chExt cx="1617987" cy="533769"/>
          </a:xfrm>
        </p:grpSpPr>
        <p:sp>
          <p:nvSpPr>
            <p:cNvPr id="13" name="Rechteck 12" hidden="1"/>
            <p:cNvSpPr/>
            <p:nvPr userDrawn="1"/>
          </p:nvSpPr>
          <p:spPr>
            <a:xfrm>
              <a:off x="7574400" y="108502"/>
              <a:ext cx="1607986" cy="533769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50000">
                  <a:schemeClr val="bg1">
                    <a:lumMod val="97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2095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/>
            </a:p>
          </p:txBody>
        </p:sp>
        <p:sp>
          <p:nvSpPr>
            <p:cNvPr id="14" name="Textfeld 13" hidden="1"/>
            <p:cNvSpPr txBox="1"/>
            <p:nvPr userDrawn="1"/>
          </p:nvSpPr>
          <p:spPr>
            <a:xfrm>
              <a:off x="7574400" y="218420"/>
              <a:ext cx="1617987" cy="3277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700" b="1" spc="500" baseline="0" dirty="0" smtClean="0">
                  <a:solidFill>
                    <a:srgbClr val="E2001A"/>
                  </a:solidFill>
                </a:rPr>
                <a:t>INTERN</a:t>
              </a:r>
              <a:endParaRPr lang="de-DE" sz="1700" b="1" spc="500" baseline="0" dirty="0">
                <a:solidFill>
                  <a:srgbClr val="E2001A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245941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4"/>
          <p:cNvSpPr>
            <a:spLocks noGrp="1"/>
          </p:cNvSpPr>
          <p:nvPr>
            <p:ph type="title" hasCustomPrompt="1"/>
          </p:nvPr>
        </p:nvSpPr>
        <p:spPr>
          <a:xfrm>
            <a:off x="687390" y="924016"/>
            <a:ext cx="7769225" cy="761491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de-DE" sz="2474" b="1" kern="1200" baseline="0" dirty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Hier steht der Titel ihrer Präsentation.</a:t>
            </a:r>
            <a:br>
              <a:rPr lang="de-DE" dirty="0" smtClean="0"/>
            </a:br>
            <a:r>
              <a:rPr lang="de-DE" dirty="0" smtClean="0"/>
              <a:t>Groß und prägnant.</a:t>
            </a:r>
            <a:endParaRPr lang="de-DE" dirty="0"/>
          </a:p>
        </p:txBody>
      </p:sp>
      <p:sp>
        <p:nvSpPr>
          <p:cNvPr id="7" name="Textplatzhalt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703263" y="467628"/>
            <a:ext cx="7753350" cy="23099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8227" indent="-258227">
              <a:buNone/>
              <a:defRPr lang="de-DE" sz="1124" baseline="0" noProof="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lvl="0" indent="0">
              <a:spcBef>
                <a:spcPts val="0"/>
              </a:spcBef>
              <a:spcAft>
                <a:spcPts val="150"/>
              </a:spcAft>
            </a:pPr>
            <a:r>
              <a:rPr kumimoji="0" lang="de-DE" sz="1124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Optionaler Text: Thema | Version | Datum</a:t>
            </a:r>
            <a:endParaRPr kumimoji="0" lang="de-DE" sz="2324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18143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4"/>
          <p:cNvSpPr>
            <a:spLocks noGrp="1"/>
          </p:cNvSpPr>
          <p:nvPr>
            <p:ph type="title" hasCustomPrompt="1"/>
          </p:nvPr>
        </p:nvSpPr>
        <p:spPr>
          <a:xfrm>
            <a:off x="687390" y="924016"/>
            <a:ext cx="7769225" cy="761491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de-DE" sz="2474" b="1" kern="1200" baseline="0" dirty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Hier steht der Titel ihrer Präsentation.</a:t>
            </a:r>
            <a:br>
              <a:rPr lang="de-DE" dirty="0" smtClean="0"/>
            </a:br>
            <a:r>
              <a:rPr lang="de-DE" dirty="0" smtClean="0"/>
              <a:t>Groß und prägnant.</a:t>
            </a:r>
            <a:endParaRPr lang="de-DE" dirty="0"/>
          </a:p>
        </p:txBody>
      </p:sp>
      <p:sp>
        <p:nvSpPr>
          <p:cNvPr id="7" name="Textplatzhalt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703263" y="467628"/>
            <a:ext cx="7753350" cy="23099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8227" indent="-258227">
              <a:buNone/>
              <a:defRPr lang="de-DE" sz="1124" baseline="0" noProof="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lvl="0" indent="0">
              <a:spcBef>
                <a:spcPts val="0"/>
              </a:spcBef>
              <a:spcAft>
                <a:spcPts val="150"/>
              </a:spcAft>
            </a:pPr>
            <a:r>
              <a:rPr kumimoji="0" lang="de-DE" sz="1124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Optionaler Text: Thema | Version | Datum</a:t>
            </a:r>
            <a:endParaRPr kumimoji="0" lang="de-DE" sz="2324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48938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Inhaltsfolie Botscha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4"/>
          <p:cNvSpPr>
            <a:spLocks noGrp="1"/>
          </p:cNvSpPr>
          <p:nvPr>
            <p:ph type="title" hasCustomPrompt="1"/>
          </p:nvPr>
        </p:nvSpPr>
        <p:spPr>
          <a:xfrm>
            <a:off x="697774" y="293567"/>
            <a:ext cx="7758839" cy="732173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de-DE" sz="2400" b="1" kern="0" baseline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Hier steht Ihre Botschaft</a:t>
            </a:r>
            <a:endParaRPr lang="de-DE" dirty="0"/>
          </a:p>
        </p:txBody>
      </p:sp>
      <p:sp>
        <p:nvSpPr>
          <p:cNvPr id="11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36000" y="6615958"/>
            <a:ext cx="5652000" cy="25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20" rIns="91434" bIns="45720" numCol="1" anchor="t" anchorCtr="0" compatLnSpc="1">
            <a:prstTxWarp prst="textNoShape">
              <a:avLst/>
            </a:prstTxWarp>
          </a:bodyPr>
          <a:lstStyle>
            <a:lvl1pPr defTabSz="917575" eaLnBrk="0" hangingPunct="0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defRPr sz="1000"/>
            </a:lvl1pPr>
          </a:lstStyle>
          <a:p>
            <a:r>
              <a:rPr lang="de-DE" dirty="0" smtClean="0"/>
              <a:t>Thema, 0. Monat 2015, © Bundesagentur für Arbeit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178331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altsfolie Botscha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4"/>
          <p:cNvSpPr>
            <a:spLocks noGrp="1"/>
          </p:cNvSpPr>
          <p:nvPr>
            <p:ph type="title" hasCustomPrompt="1"/>
          </p:nvPr>
        </p:nvSpPr>
        <p:spPr>
          <a:xfrm>
            <a:off x="697774" y="293567"/>
            <a:ext cx="7758839" cy="732173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de-DE" sz="2400" b="1" kern="0" baseline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Hier steht Ihre Botschaft</a:t>
            </a:r>
            <a:endParaRPr lang="de-DE" dirty="0"/>
          </a:p>
        </p:txBody>
      </p:sp>
      <p:sp>
        <p:nvSpPr>
          <p:cNvPr id="11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36000" y="6615958"/>
            <a:ext cx="5652000" cy="25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20" rIns="91434" bIns="45720" numCol="1" anchor="t" anchorCtr="0" compatLnSpc="1">
            <a:prstTxWarp prst="textNoShape">
              <a:avLst/>
            </a:prstTxWarp>
          </a:bodyPr>
          <a:lstStyle>
            <a:lvl1pPr defTabSz="917575" eaLnBrk="0" hangingPunct="0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defRPr sz="1000"/>
            </a:lvl1pPr>
          </a:lstStyle>
          <a:p>
            <a:r>
              <a:rPr lang="de-DE" smtClean="0"/>
              <a:t>Thema, 0. Monat 2015, © Bundesagentur für Arbeit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11644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Hintergrund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80509" cy="6888433"/>
          </a:xfrm>
          <a:prstGeom prst="rect">
            <a:avLst/>
          </a:prstGeom>
        </p:spPr>
      </p:pic>
      <p:sp>
        <p:nvSpPr>
          <p:cNvPr id="4" name="Hintergrundblende"/>
          <p:cNvSpPr/>
          <p:nvPr/>
        </p:nvSpPr>
        <p:spPr>
          <a:xfrm>
            <a:off x="0" y="2592822"/>
            <a:ext cx="9180513" cy="4210277"/>
          </a:xfrm>
          <a:prstGeom prst="rect">
            <a:avLst/>
          </a:prstGeom>
          <a:solidFill>
            <a:schemeClr val="bg1"/>
          </a:solidFill>
          <a:ln w="2095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1040" name="Weisse Linie"/>
          <p:cNvSpPr>
            <a:spLocks noChangeShapeType="1"/>
          </p:cNvSpPr>
          <p:nvPr/>
        </p:nvSpPr>
        <p:spPr bwMode="auto">
          <a:xfrm>
            <a:off x="715606" y="726450"/>
            <a:ext cx="84600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de-DE"/>
          </a:p>
        </p:txBody>
      </p:sp>
      <p:pic>
        <p:nvPicPr>
          <p:cNvPr id="7" name="Titelbild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74" y="2673409"/>
            <a:ext cx="9074150" cy="3695700"/>
          </a:xfrm>
          <a:prstGeom prst="rect">
            <a:avLst/>
          </a:prstGeom>
        </p:spPr>
      </p:pic>
      <p:sp>
        <p:nvSpPr>
          <p:cNvPr id="10" name="Logoblende"/>
          <p:cNvSpPr/>
          <p:nvPr/>
        </p:nvSpPr>
        <p:spPr>
          <a:xfrm>
            <a:off x="0" y="5896947"/>
            <a:ext cx="9175606" cy="991487"/>
          </a:xfrm>
          <a:prstGeom prst="rect">
            <a:avLst/>
          </a:prstGeom>
          <a:solidFill>
            <a:schemeClr val="bg1"/>
          </a:solidFill>
          <a:ln w="2095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pic>
        <p:nvPicPr>
          <p:cNvPr id="2" name="picLogo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6159500"/>
            <a:ext cx="2274720" cy="46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680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0" r:id="rId3"/>
    <p:sldLayoutId id="2147483664" r:id="rId4"/>
  </p:sldLayoutIdLst>
  <p:timing>
    <p:tnLst>
      <p:par>
        <p:cTn id="1" dur="indefinite" restart="never" nodeType="tmRoot"/>
      </p:par>
    </p:tnLst>
  </p:timing>
  <p:txStyles>
    <p:titleStyle>
      <a:lvl1pPr algn="r" defTabSz="917575" rtl="0" fontAlgn="base">
        <a:lnSpc>
          <a:spcPct val="90000"/>
        </a:lnSpc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+mj-lt"/>
          <a:ea typeface="+mj-ea"/>
          <a:cs typeface="+mj-cs"/>
        </a:defRPr>
      </a:lvl1pPr>
      <a:lvl2pPr algn="r" defTabSz="917575" rtl="0" fontAlgn="base">
        <a:lnSpc>
          <a:spcPct val="90000"/>
        </a:lnSpc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2pPr>
      <a:lvl3pPr algn="r" defTabSz="917575" rtl="0" fontAlgn="base">
        <a:lnSpc>
          <a:spcPct val="90000"/>
        </a:lnSpc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3pPr>
      <a:lvl4pPr algn="r" defTabSz="917575" rtl="0" fontAlgn="base">
        <a:lnSpc>
          <a:spcPct val="90000"/>
        </a:lnSpc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4pPr>
      <a:lvl5pPr algn="r" defTabSz="917575" rtl="0" fontAlgn="base">
        <a:lnSpc>
          <a:spcPct val="90000"/>
        </a:lnSpc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5pPr>
      <a:lvl6pPr marL="457200" algn="r" defTabSz="917575" rtl="0" fontAlgn="base">
        <a:lnSpc>
          <a:spcPct val="90000"/>
        </a:lnSpc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6pPr>
      <a:lvl7pPr marL="914400" algn="r" defTabSz="917575" rtl="0" fontAlgn="base">
        <a:lnSpc>
          <a:spcPct val="90000"/>
        </a:lnSpc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7pPr>
      <a:lvl8pPr marL="1371600" algn="r" defTabSz="917575" rtl="0" fontAlgn="base">
        <a:lnSpc>
          <a:spcPct val="90000"/>
        </a:lnSpc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8pPr>
      <a:lvl9pPr marL="1828800" algn="r" defTabSz="917575" rtl="0" fontAlgn="base">
        <a:lnSpc>
          <a:spcPct val="90000"/>
        </a:lnSpc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9pPr>
    </p:titleStyle>
    <p:bodyStyle>
      <a:lvl1pPr marL="344488" indent="-344488" algn="l" defTabSz="917575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6125" indent="-287338" algn="l" defTabSz="917575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7763" indent="-230188" algn="l" defTabSz="917575" rtl="0" fontAlgn="base">
        <a:spcBef>
          <a:spcPct val="20000"/>
        </a:spcBef>
        <a:spcAft>
          <a:spcPct val="0"/>
        </a:spcAft>
        <a:buChar char="•"/>
        <a:defRPr sz="2500">
          <a:solidFill>
            <a:schemeClr val="tx1"/>
          </a:solidFill>
          <a:latin typeface="+mn-lt"/>
        </a:defRPr>
      </a:lvl3pPr>
      <a:lvl4pPr marL="1606550" indent="-230188" algn="l" defTabSz="917575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65338" indent="-234950" algn="l" defTabSz="91757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22538" indent="-234950" algn="l" defTabSz="91757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9738" indent="-234950" algn="l" defTabSz="91757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36938" indent="-234950" algn="l" defTabSz="91757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94138" indent="-234950" algn="l" defTabSz="91757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Hintergru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" y="-1"/>
            <a:ext cx="9180149" cy="6888163"/>
          </a:xfrm>
          <a:prstGeom prst="rect">
            <a:avLst/>
          </a:prstGeom>
        </p:spPr>
      </p:pic>
      <p:sp>
        <p:nvSpPr>
          <p:cNvPr id="180257" name="SeiteNr"/>
          <p:cNvSpPr>
            <a:spLocks noChangeArrowheads="1"/>
          </p:cNvSpPr>
          <p:nvPr/>
        </p:nvSpPr>
        <p:spPr bwMode="auto">
          <a:xfrm>
            <a:off x="8204201" y="6615959"/>
            <a:ext cx="919162" cy="23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9581" tIns="44792" rIns="89581" bIns="44792"/>
          <a:lstStyle/>
          <a:p>
            <a:pPr algn="r" defTabSz="895350" eaLnBrk="0" hangingPunct="0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</a:pPr>
            <a:r>
              <a:rPr lang="de-DE" sz="1000" dirty="0"/>
              <a:t>Seite </a:t>
            </a:r>
            <a:fld id="{74FECFAA-7E63-4B4B-BCB7-18CE54C41901}" type="slidenum">
              <a:rPr lang="de-DE" sz="1000"/>
              <a:pPr algn="r" defTabSz="895350" eaLnBrk="0" hangingPunct="0">
                <a:lnSpc>
                  <a:spcPct val="100000"/>
                </a:lnSpc>
                <a:spcBef>
                  <a:spcPct val="0"/>
                </a:spcBef>
                <a:spcAft>
                  <a:spcPts val="200"/>
                </a:spcAft>
              </a:pPr>
              <a:t>‹Nr.›</a:t>
            </a:fld>
            <a:endParaRPr lang="de-DE" sz="1000" dirty="0"/>
          </a:p>
        </p:txBody>
      </p:sp>
      <p:sp>
        <p:nvSpPr>
          <p:cNvPr id="180263" name="Schwarze Linie"/>
          <p:cNvSpPr>
            <a:spLocks noChangeShapeType="1"/>
          </p:cNvSpPr>
          <p:nvPr/>
        </p:nvSpPr>
        <p:spPr bwMode="auto">
          <a:xfrm>
            <a:off x="107951" y="6609246"/>
            <a:ext cx="9072562" cy="0"/>
          </a:xfrm>
          <a:prstGeom prst="line">
            <a:avLst/>
          </a:prstGeom>
          <a:noFill/>
          <a:ln w="6350">
            <a:solidFill>
              <a:srgbClr val="58595B"/>
            </a:solidFill>
            <a:round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endParaRPr lang="de-DE"/>
          </a:p>
        </p:txBody>
      </p:sp>
      <p:sp>
        <p:nvSpPr>
          <p:cNvPr id="22" name="Fußzeile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36000" y="6612908"/>
            <a:ext cx="5652000" cy="25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20" rIns="91434" bIns="45720" numCol="1" anchor="t" anchorCtr="0" compatLnSpc="1">
            <a:prstTxWarp prst="textNoShape">
              <a:avLst/>
            </a:prstTxWarp>
          </a:bodyPr>
          <a:lstStyle>
            <a:lvl1pPr defTabSz="917575" eaLnBrk="0" hangingPunct="0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defRPr sz="1000"/>
            </a:lvl1pPr>
          </a:lstStyle>
          <a:p>
            <a:r>
              <a:rPr lang="de-DE" dirty="0" smtClean="0"/>
              <a:t>Thema, 0. Monat 2015, © Bundesagentur für Arbeit</a:t>
            </a:r>
            <a:endParaRPr lang="de-DE" dirty="0"/>
          </a:p>
        </p:txBody>
      </p:sp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434975" y="6645275"/>
            <a:ext cx="1543050" cy="206375"/>
            <a:chOff x="274" y="4186"/>
            <a:chExt cx="972" cy="130"/>
          </a:xfrm>
        </p:grpSpPr>
        <p:sp>
          <p:nvSpPr>
            <p:cNvPr id="3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274" y="4186"/>
              <a:ext cx="972" cy="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" name="Freeform 5"/>
            <p:cNvSpPr>
              <a:spLocks noEditPoints="1"/>
            </p:cNvSpPr>
            <p:nvPr userDrawn="1"/>
          </p:nvSpPr>
          <p:spPr bwMode="auto">
            <a:xfrm>
              <a:off x="457" y="4223"/>
              <a:ext cx="35" cy="48"/>
            </a:xfrm>
            <a:custGeom>
              <a:avLst/>
              <a:gdLst>
                <a:gd name="T0" fmla="*/ 0 w 35"/>
                <a:gd name="T1" fmla="*/ 48 h 48"/>
                <a:gd name="T2" fmla="*/ 11 w 35"/>
                <a:gd name="T3" fmla="*/ 48 h 48"/>
                <a:gd name="T4" fmla="*/ 11 w 35"/>
                <a:gd name="T5" fmla="*/ 48 h 48"/>
                <a:gd name="T6" fmla="*/ 20 w 35"/>
                <a:gd name="T7" fmla="*/ 48 h 48"/>
                <a:gd name="T8" fmla="*/ 25 w 35"/>
                <a:gd name="T9" fmla="*/ 47 h 48"/>
                <a:gd name="T10" fmla="*/ 25 w 35"/>
                <a:gd name="T11" fmla="*/ 47 h 48"/>
                <a:gd name="T12" fmla="*/ 30 w 35"/>
                <a:gd name="T13" fmla="*/ 45 h 48"/>
                <a:gd name="T14" fmla="*/ 32 w 35"/>
                <a:gd name="T15" fmla="*/ 43 h 48"/>
                <a:gd name="T16" fmla="*/ 34 w 35"/>
                <a:gd name="T17" fmla="*/ 39 h 48"/>
                <a:gd name="T18" fmla="*/ 35 w 35"/>
                <a:gd name="T19" fmla="*/ 34 h 48"/>
                <a:gd name="T20" fmla="*/ 35 w 35"/>
                <a:gd name="T21" fmla="*/ 34 h 48"/>
                <a:gd name="T22" fmla="*/ 34 w 35"/>
                <a:gd name="T23" fmla="*/ 30 h 48"/>
                <a:gd name="T24" fmla="*/ 32 w 35"/>
                <a:gd name="T25" fmla="*/ 27 h 48"/>
                <a:gd name="T26" fmla="*/ 29 w 35"/>
                <a:gd name="T27" fmla="*/ 24 h 48"/>
                <a:gd name="T28" fmla="*/ 24 w 35"/>
                <a:gd name="T29" fmla="*/ 23 h 48"/>
                <a:gd name="T30" fmla="*/ 24 w 35"/>
                <a:gd name="T31" fmla="*/ 23 h 48"/>
                <a:gd name="T32" fmla="*/ 28 w 35"/>
                <a:gd name="T33" fmla="*/ 21 h 48"/>
                <a:gd name="T34" fmla="*/ 30 w 35"/>
                <a:gd name="T35" fmla="*/ 18 h 48"/>
                <a:gd name="T36" fmla="*/ 32 w 35"/>
                <a:gd name="T37" fmla="*/ 15 h 48"/>
                <a:gd name="T38" fmla="*/ 32 w 35"/>
                <a:gd name="T39" fmla="*/ 12 h 48"/>
                <a:gd name="T40" fmla="*/ 32 w 35"/>
                <a:gd name="T41" fmla="*/ 12 h 48"/>
                <a:gd name="T42" fmla="*/ 32 w 35"/>
                <a:gd name="T43" fmla="*/ 9 h 48"/>
                <a:gd name="T44" fmla="*/ 30 w 35"/>
                <a:gd name="T45" fmla="*/ 6 h 48"/>
                <a:gd name="T46" fmla="*/ 28 w 35"/>
                <a:gd name="T47" fmla="*/ 2 h 48"/>
                <a:gd name="T48" fmla="*/ 24 w 35"/>
                <a:gd name="T49" fmla="*/ 1 h 48"/>
                <a:gd name="T50" fmla="*/ 24 w 35"/>
                <a:gd name="T51" fmla="*/ 1 h 48"/>
                <a:gd name="T52" fmla="*/ 20 w 35"/>
                <a:gd name="T53" fmla="*/ 0 h 48"/>
                <a:gd name="T54" fmla="*/ 12 w 35"/>
                <a:gd name="T55" fmla="*/ 0 h 48"/>
                <a:gd name="T56" fmla="*/ 0 w 35"/>
                <a:gd name="T57" fmla="*/ 0 h 48"/>
                <a:gd name="T58" fmla="*/ 0 w 35"/>
                <a:gd name="T59" fmla="*/ 48 h 48"/>
                <a:gd name="T60" fmla="*/ 0 w 35"/>
                <a:gd name="T61" fmla="*/ 48 h 48"/>
                <a:gd name="T62" fmla="*/ 9 w 35"/>
                <a:gd name="T63" fmla="*/ 8 h 48"/>
                <a:gd name="T64" fmla="*/ 12 w 35"/>
                <a:gd name="T65" fmla="*/ 8 h 48"/>
                <a:gd name="T66" fmla="*/ 12 w 35"/>
                <a:gd name="T67" fmla="*/ 8 h 48"/>
                <a:gd name="T68" fmla="*/ 18 w 35"/>
                <a:gd name="T69" fmla="*/ 8 h 48"/>
                <a:gd name="T70" fmla="*/ 21 w 35"/>
                <a:gd name="T71" fmla="*/ 9 h 48"/>
                <a:gd name="T72" fmla="*/ 22 w 35"/>
                <a:gd name="T73" fmla="*/ 11 h 48"/>
                <a:gd name="T74" fmla="*/ 23 w 35"/>
                <a:gd name="T75" fmla="*/ 13 h 48"/>
                <a:gd name="T76" fmla="*/ 23 w 35"/>
                <a:gd name="T77" fmla="*/ 13 h 48"/>
                <a:gd name="T78" fmla="*/ 22 w 35"/>
                <a:gd name="T79" fmla="*/ 16 h 48"/>
                <a:gd name="T80" fmla="*/ 21 w 35"/>
                <a:gd name="T81" fmla="*/ 18 h 48"/>
                <a:gd name="T82" fmla="*/ 18 w 35"/>
                <a:gd name="T83" fmla="*/ 19 h 48"/>
                <a:gd name="T84" fmla="*/ 14 w 35"/>
                <a:gd name="T85" fmla="*/ 19 h 48"/>
                <a:gd name="T86" fmla="*/ 9 w 35"/>
                <a:gd name="T87" fmla="*/ 19 h 48"/>
                <a:gd name="T88" fmla="*/ 9 w 35"/>
                <a:gd name="T89" fmla="*/ 8 h 48"/>
                <a:gd name="T90" fmla="*/ 9 w 35"/>
                <a:gd name="T91" fmla="*/ 8 h 48"/>
                <a:gd name="T92" fmla="*/ 9 w 35"/>
                <a:gd name="T93" fmla="*/ 27 h 48"/>
                <a:gd name="T94" fmla="*/ 14 w 35"/>
                <a:gd name="T95" fmla="*/ 27 h 48"/>
                <a:gd name="T96" fmla="*/ 14 w 35"/>
                <a:gd name="T97" fmla="*/ 27 h 48"/>
                <a:gd name="T98" fmla="*/ 19 w 35"/>
                <a:gd name="T99" fmla="*/ 27 h 48"/>
                <a:gd name="T100" fmla="*/ 22 w 35"/>
                <a:gd name="T101" fmla="*/ 28 h 48"/>
                <a:gd name="T102" fmla="*/ 24 w 35"/>
                <a:gd name="T103" fmla="*/ 30 h 48"/>
                <a:gd name="T104" fmla="*/ 25 w 35"/>
                <a:gd name="T105" fmla="*/ 34 h 48"/>
                <a:gd name="T106" fmla="*/ 25 w 35"/>
                <a:gd name="T107" fmla="*/ 34 h 48"/>
                <a:gd name="T108" fmla="*/ 24 w 35"/>
                <a:gd name="T109" fmla="*/ 38 h 48"/>
                <a:gd name="T110" fmla="*/ 22 w 35"/>
                <a:gd name="T111" fmla="*/ 40 h 48"/>
                <a:gd name="T112" fmla="*/ 19 w 35"/>
                <a:gd name="T113" fmla="*/ 41 h 48"/>
                <a:gd name="T114" fmla="*/ 14 w 35"/>
                <a:gd name="T115" fmla="*/ 41 h 48"/>
                <a:gd name="T116" fmla="*/ 9 w 35"/>
                <a:gd name="T117" fmla="*/ 41 h 48"/>
                <a:gd name="T118" fmla="*/ 9 w 35"/>
                <a:gd name="T119" fmla="*/ 27 h 48"/>
                <a:gd name="T120" fmla="*/ 9 w 35"/>
                <a:gd name="T121" fmla="*/ 2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5" h="48">
                  <a:moveTo>
                    <a:pt x="0" y="48"/>
                  </a:moveTo>
                  <a:lnTo>
                    <a:pt x="11" y="48"/>
                  </a:lnTo>
                  <a:lnTo>
                    <a:pt x="11" y="48"/>
                  </a:lnTo>
                  <a:lnTo>
                    <a:pt x="20" y="48"/>
                  </a:lnTo>
                  <a:lnTo>
                    <a:pt x="25" y="47"/>
                  </a:lnTo>
                  <a:lnTo>
                    <a:pt x="25" y="47"/>
                  </a:lnTo>
                  <a:lnTo>
                    <a:pt x="30" y="45"/>
                  </a:lnTo>
                  <a:lnTo>
                    <a:pt x="32" y="43"/>
                  </a:lnTo>
                  <a:lnTo>
                    <a:pt x="34" y="39"/>
                  </a:lnTo>
                  <a:lnTo>
                    <a:pt x="35" y="34"/>
                  </a:lnTo>
                  <a:lnTo>
                    <a:pt x="35" y="34"/>
                  </a:lnTo>
                  <a:lnTo>
                    <a:pt x="34" y="30"/>
                  </a:lnTo>
                  <a:lnTo>
                    <a:pt x="32" y="27"/>
                  </a:lnTo>
                  <a:lnTo>
                    <a:pt x="29" y="24"/>
                  </a:lnTo>
                  <a:lnTo>
                    <a:pt x="24" y="23"/>
                  </a:lnTo>
                  <a:lnTo>
                    <a:pt x="24" y="23"/>
                  </a:lnTo>
                  <a:lnTo>
                    <a:pt x="28" y="21"/>
                  </a:lnTo>
                  <a:lnTo>
                    <a:pt x="30" y="18"/>
                  </a:lnTo>
                  <a:lnTo>
                    <a:pt x="32" y="15"/>
                  </a:lnTo>
                  <a:lnTo>
                    <a:pt x="32" y="12"/>
                  </a:lnTo>
                  <a:lnTo>
                    <a:pt x="32" y="12"/>
                  </a:lnTo>
                  <a:lnTo>
                    <a:pt x="32" y="9"/>
                  </a:lnTo>
                  <a:lnTo>
                    <a:pt x="30" y="6"/>
                  </a:lnTo>
                  <a:lnTo>
                    <a:pt x="28" y="2"/>
                  </a:lnTo>
                  <a:lnTo>
                    <a:pt x="24" y="1"/>
                  </a:lnTo>
                  <a:lnTo>
                    <a:pt x="24" y="1"/>
                  </a:lnTo>
                  <a:lnTo>
                    <a:pt x="20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  <a:moveTo>
                    <a:pt x="9" y="8"/>
                  </a:moveTo>
                  <a:lnTo>
                    <a:pt x="12" y="8"/>
                  </a:lnTo>
                  <a:lnTo>
                    <a:pt x="12" y="8"/>
                  </a:lnTo>
                  <a:lnTo>
                    <a:pt x="18" y="8"/>
                  </a:lnTo>
                  <a:lnTo>
                    <a:pt x="21" y="9"/>
                  </a:lnTo>
                  <a:lnTo>
                    <a:pt x="22" y="11"/>
                  </a:lnTo>
                  <a:lnTo>
                    <a:pt x="23" y="13"/>
                  </a:lnTo>
                  <a:lnTo>
                    <a:pt x="23" y="13"/>
                  </a:lnTo>
                  <a:lnTo>
                    <a:pt x="22" y="16"/>
                  </a:lnTo>
                  <a:lnTo>
                    <a:pt x="21" y="18"/>
                  </a:lnTo>
                  <a:lnTo>
                    <a:pt x="18" y="19"/>
                  </a:lnTo>
                  <a:lnTo>
                    <a:pt x="14" y="19"/>
                  </a:lnTo>
                  <a:lnTo>
                    <a:pt x="9" y="19"/>
                  </a:lnTo>
                  <a:lnTo>
                    <a:pt x="9" y="8"/>
                  </a:lnTo>
                  <a:lnTo>
                    <a:pt x="9" y="8"/>
                  </a:lnTo>
                  <a:close/>
                  <a:moveTo>
                    <a:pt x="9" y="27"/>
                  </a:moveTo>
                  <a:lnTo>
                    <a:pt x="14" y="27"/>
                  </a:lnTo>
                  <a:lnTo>
                    <a:pt x="14" y="27"/>
                  </a:lnTo>
                  <a:lnTo>
                    <a:pt x="19" y="27"/>
                  </a:lnTo>
                  <a:lnTo>
                    <a:pt x="22" y="28"/>
                  </a:lnTo>
                  <a:lnTo>
                    <a:pt x="24" y="30"/>
                  </a:lnTo>
                  <a:lnTo>
                    <a:pt x="25" y="34"/>
                  </a:lnTo>
                  <a:lnTo>
                    <a:pt x="25" y="34"/>
                  </a:lnTo>
                  <a:lnTo>
                    <a:pt x="24" y="38"/>
                  </a:lnTo>
                  <a:lnTo>
                    <a:pt x="22" y="40"/>
                  </a:lnTo>
                  <a:lnTo>
                    <a:pt x="19" y="41"/>
                  </a:lnTo>
                  <a:lnTo>
                    <a:pt x="14" y="41"/>
                  </a:lnTo>
                  <a:lnTo>
                    <a:pt x="9" y="41"/>
                  </a:lnTo>
                  <a:lnTo>
                    <a:pt x="9" y="27"/>
                  </a:lnTo>
                  <a:lnTo>
                    <a:pt x="9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" name="Freeform 6"/>
            <p:cNvSpPr>
              <a:spLocks/>
            </p:cNvSpPr>
            <p:nvPr userDrawn="1"/>
          </p:nvSpPr>
          <p:spPr bwMode="auto">
            <a:xfrm>
              <a:off x="499" y="4237"/>
              <a:ext cx="31" cy="35"/>
            </a:xfrm>
            <a:custGeom>
              <a:avLst/>
              <a:gdLst>
                <a:gd name="T0" fmla="*/ 0 w 31"/>
                <a:gd name="T1" fmla="*/ 20 h 35"/>
                <a:gd name="T2" fmla="*/ 0 w 31"/>
                <a:gd name="T3" fmla="*/ 20 h 35"/>
                <a:gd name="T4" fmla="*/ 0 w 31"/>
                <a:gd name="T5" fmla="*/ 25 h 35"/>
                <a:gd name="T6" fmla="*/ 1 w 31"/>
                <a:gd name="T7" fmla="*/ 28 h 35"/>
                <a:gd name="T8" fmla="*/ 1 w 31"/>
                <a:gd name="T9" fmla="*/ 28 h 35"/>
                <a:gd name="T10" fmla="*/ 2 w 31"/>
                <a:gd name="T11" fmla="*/ 31 h 35"/>
                <a:gd name="T12" fmla="*/ 5 w 31"/>
                <a:gd name="T13" fmla="*/ 33 h 35"/>
                <a:gd name="T14" fmla="*/ 8 w 31"/>
                <a:gd name="T15" fmla="*/ 34 h 35"/>
                <a:gd name="T16" fmla="*/ 13 w 31"/>
                <a:gd name="T17" fmla="*/ 35 h 35"/>
                <a:gd name="T18" fmla="*/ 13 w 31"/>
                <a:gd name="T19" fmla="*/ 35 h 35"/>
                <a:gd name="T20" fmla="*/ 15 w 31"/>
                <a:gd name="T21" fmla="*/ 35 h 35"/>
                <a:gd name="T22" fmla="*/ 18 w 31"/>
                <a:gd name="T23" fmla="*/ 34 h 35"/>
                <a:gd name="T24" fmla="*/ 20 w 31"/>
                <a:gd name="T25" fmla="*/ 32 h 35"/>
                <a:gd name="T26" fmla="*/ 22 w 31"/>
                <a:gd name="T27" fmla="*/ 30 h 35"/>
                <a:gd name="T28" fmla="*/ 22 w 31"/>
                <a:gd name="T29" fmla="*/ 30 h 35"/>
                <a:gd name="T30" fmla="*/ 22 w 31"/>
                <a:gd name="T31" fmla="*/ 34 h 35"/>
                <a:gd name="T32" fmla="*/ 31 w 31"/>
                <a:gd name="T33" fmla="*/ 34 h 35"/>
                <a:gd name="T34" fmla="*/ 31 w 31"/>
                <a:gd name="T35" fmla="*/ 34 h 35"/>
                <a:gd name="T36" fmla="*/ 31 w 31"/>
                <a:gd name="T37" fmla="*/ 33 h 35"/>
                <a:gd name="T38" fmla="*/ 31 w 31"/>
                <a:gd name="T39" fmla="*/ 33 h 35"/>
                <a:gd name="T40" fmla="*/ 31 w 31"/>
                <a:gd name="T41" fmla="*/ 29 h 35"/>
                <a:gd name="T42" fmla="*/ 31 w 31"/>
                <a:gd name="T43" fmla="*/ 29 h 35"/>
                <a:gd name="T44" fmla="*/ 31 w 31"/>
                <a:gd name="T45" fmla="*/ 26 h 35"/>
                <a:gd name="T46" fmla="*/ 31 w 31"/>
                <a:gd name="T47" fmla="*/ 24 h 35"/>
                <a:gd name="T48" fmla="*/ 31 w 31"/>
                <a:gd name="T49" fmla="*/ 0 h 35"/>
                <a:gd name="T50" fmla="*/ 21 w 31"/>
                <a:gd name="T51" fmla="*/ 0 h 35"/>
                <a:gd name="T52" fmla="*/ 21 w 31"/>
                <a:gd name="T53" fmla="*/ 18 h 35"/>
                <a:gd name="T54" fmla="*/ 21 w 31"/>
                <a:gd name="T55" fmla="*/ 18 h 35"/>
                <a:gd name="T56" fmla="*/ 21 w 31"/>
                <a:gd name="T57" fmla="*/ 23 h 35"/>
                <a:gd name="T58" fmla="*/ 20 w 31"/>
                <a:gd name="T59" fmla="*/ 25 h 35"/>
                <a:gd name="T60" fmla="*/ 17 w 31"/>
                <a:gd name="T61" fmla="*/ 27 h 35"/>
                <a:gd name="T62" fmla="*/ 15 w 31"/>
                <a:gd name="T63" fmla="*/ 27 h 35"/>
                <a:gd name="T64" fmla="*/ 15 w 31"/>
                <a:gd name="T65" fmla="*/ 27 h 35"/>
                <a:gd name="T66" fmla="*/ 12 w 31"/>
                <a:gd name="T67" fmla="*/ 27 h 35"/>
                <a:gd name="T68" fmla="*/ 9 w 31"/>
                <a:gd name="T69" fmla="*/ 26 h 35"/>
                <a:gd name="T70" fmla="*/ 9 w 31"/>
                <a:gd name="T71" fmla="*/ 23 h 35"/>
                <a:gd name="T72" fmla="*/ 8 w 31"/>
                <a:gd name="T73" fmla="*/ 19 h 35"/>
                <a:gd name="T74" fmla="*/ 8 w 31"/>
                <a:gd name="T75" fmla="*/ 0 h 35"/>
                <a:gd name="T76" fmla="*/ 0 w 31"/>
                <a:gd name="T77" fmla="*/ 0 h 35"/>
                <a:gd name="T78" fmla="*/ 0 w 31"/>
                <a:gd name="T79" fmla="*/ 20 h 35"/>
                <a:gd name="T80" fmla="*/ 0 w 31"/>
                <a:gd name="T81" fmla="*/ 2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1" h="35">
                  <a:moveTo>
                    <a:pt x="0" y="20"/>
                  </a:moveTo>
                  <a:lnTo>
                    <a:pt x="0" y="20"/>
                  </a:lnTo>
                  <a:lnTo>
                    <a:pt x="0" y="25"/>
                  </a:lnTo>
                  <a:lnTo>
                    <a:pt x="1" y="28"/>
                  </a:lnTo>
                  <a:lnTo>
                    <a:pt x="1" y="28"/>
                  </a:lnTo>
                  <a:lnTo>
                    <a:pt x="2" y="31"/>
                  </a:lnTo>
                  <a:lnTo>
                    <a:pt x="5" y="33"/>
                  </a:lnTo>
                  <a:lnTo>
                    <a:pt x="8" y="34"/>
                  </a:lnTo>
                  <a:lnTo>
                    <a:pt x="13" y="35"/>
                  </a:lnTo>
                  <a:lnTo>
                    <a:pt x="13" y="35"/>
                  </a:lnTo>
                  <a:lnTo>
                    <a:pt x="15" y="35"/>
                  </a:lnTo>
                  <a:lnTo>
                    <a:pt x="18" y="34"/>
                  </a:lnTo>
                  <a:lnTo>
                    <a:pt x="20" y="32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22" y="34"/>
                  </a:lnTo>
                  <a:lnTo>
                    <a:pt x="31" y="34"/>
                  </a:lnTo>
                  <a:lnTo>
                    <a:pt x="31" y="34"/>
                  </a:lnTo>
                  <a:lnTo>
                    <a:pt x="31" y="33"/>
                  </a:lnTo>
                  <a:lnTo>
                    <a:pt x="31" y="33"/>
                  </a:lnTo>
                  <a:lnTo>
                    <a:pt x="31" y="29"/>
                  </a:lnTo>
                  <a:lnTo>
                    <a:pt x="31" y="29"/>
                  </a:lnTo>
                  <a:lnTo>
                    <a:pt x="31" y="26"/>
                  </a:lnTo>
                  <a:lnTo>
                    <a:pt x="31" y="24"/>
                  </a:lnTo>
                  <a:lnTo>
                    <a:pt x="31" y="0"/>
                  </a:lnTo>
                  <a:lnTo>
                    <a:pt x="21" y="0"/>
                  </a:lnTo>
                  <a:lnTo>
                    <a:pt x="21" y="18"/>
                  </a:lnTo>
                  <a:lnTo>
                    <a:pt x="21" y="18"/>
                  </a:lnTo>
                  <a:lnTo>
                    <a:pt x="21" y="23"/>
                  </a:lnTo>
                  <a:lnTo>
                    <a:pt x="20" y="25"/>
                  </a:lnTo>
                  <a:lnTo>
                    <a:pt x="17" y="27"/>
                  </a:lnTo>
                  <a:lnTo>
                    <a:pt x="15" y="27"/>
                  </a:lnTo>
                  <a:lnTo>
                    <a:pt x="15" y="27"/>
                  </a:lnTo>
                  <a:lnTo>
                    <a:pt x="12" y="27"/>
                  </a:lnTo>
                  <a:lnTo>
                    <a:pt x="9" y="26"/>
                  </a:lnTo>
                  <a:lnTo>
                    <a:pt x="9" y="23"/>
                  </a:lnTo>
                  <a:lnTo>
                    <a:pt x="8" y="19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2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" name="Freeform 7"/>
            <p:cNvSpPr>
              <a:spLocks/>
            </p:cNvSpPr>
            <p:nvPr userDrawn="1"/>
          </p:nvSpPr>
          <p:spPr bwMode="auto">
            <a:xfrm>
              <a:off x="538" y="4236"/>
              <a:ext cx="32" cy="35"/>
            </a:xfrm>
            <a:custGeom>
              <a:avLst/>
              <a:gdLst>
                <a:gd name="T0" fmla="*/ 1 w 32"/>
                <a:gd name="T1" fmla="*/ 11 h 35"/>
                <a:gd name="T2" fmla="*/ 1 w 32"/>
                <a:gd name="T3" fmla="*/ 13 h 35"/>
                <a:gd name="T4" fmla="*/ 1 w 32"/>
                <a:gd name="T5" fmla="*/ 35 h 35"/>
                <a:gd name="T6" fmla="*/ 10 w 32"/>
                <a:gd name="T7" fmla="*/ 35 h 35"/>
                <a:gd name="T8" fmla="*/ 10 w 32"/>
                <a:gd name="T9" fmla="*/ 18 h 35"/>
                <a:gd name="T10" fmla="*/ 10 w 32"/>
                <a:gd name="T11" fmla="*/ 18 h 35"/>
                <a:gd name="T12" fmla="*/ 10 w 32"/>
                <a:gd name="T13" fmla="*/ 13 h 35"/>
                <a:gd name="T14" fmla="*/ 11 w 32"/>
                <a:gd name="T15" fmla="*/ 11 h 35"/>
                <a:gd name="T16" fmla="*/ 14 w 32"/>
                <a:gd name="T17" fmla="*/ 9 h 35"/>
                <a:gd name="T18" fmla="*/ 17 w 32"/>
                <a:gd name="T19" fmla="*/ 8 h 35"/>
                <a:gd name="T20" fmla="*/ 17 w 32"/>
                <a:gd name="T21" fmla="*/ 8 h 35"/>
                <a:gd name="T22" fmla="*/ 19 w 32"/>
                <a:gd name="T23" fmla="*/ 9 h 35"/>
                <a:gd name="T24" fmla="*/ 21 w 32"/>
                <a:gd name="T25" fmla="*/ 10 h 35"/>
                <a:gd name="T26" fmla="*/ 22 w 32"/>
                <a:gd name="T27" fmla="*/ 13 h 35"/>
                <a:gd name="T28" fmla="*/ 22 w 32"/>
                <a:gd name="T29" fmla="*/ 17 h 35"/>
                <a:gd name="T30" fmla="*/ 22 w 32"/>
                <a:gd name="T31" fmla="*/ 35 h 35"/>
                <a:gd name="T32" fmla="*/ 32 w 32"/>
                <a:gd name="T33" fmla="*/ 35 h 35"/>
                <a:gd name="T34" fmla="*/ 32 w 32"/>
                <a:gd name="T35" fmla="*/ 15 h 35"/>
                <a:gd name="T36" fmla="*/ 32 w 32"/>
                <a:gd name="T37" fmla="*/ 15 h 35"/>
                <a:gd name="T38" fmla="*/ 31 w 32"/>
                <a:gd name="T39" fmla="*/ 9 h 35"/>
                <a:gd name="T40" fmla="*/ 30 w 32"/>
                <a:gd name="T41" fmla="*/ 5 h 35"/>
                <a:gd name="T42" fmla="*/ 30 w 32"/>
                <a:gd name="T43" fmla="*/ 5 h 35"/>
                <a:gd name="T44" fmla="*/ 29 w 32"/>
                <a:gd name="T45" fmla="*/ 3 h 35"/>
                <a:gd name="T46" fmla="*/ 25 w 32"/>
                <a:gd name="T47" fmla="*/ 1 h 35"/>
                <a:gd name="T48" fmla="*/ 23 w 32"/>
                <a:gd name="T49" fmla="*/ 0 h 35"/>
                <a:gd name="T50" fmla="*/ 20 w 32"/>
                <a:gd name="T51" fmla="*/ 0 h 35"/>
                <a:gd name="T52" fmla="*/ 20 w 32"/>
                <a:gd name="T53" fmla="*/ 0 h 35"/>
                <a:gd name="T54" fmla="*/ 17 w 32"/>
                <a:gd name="T55" fmla="*/ 0 h 35"/>
                <a:gd name="T56" fmla="*/ 14 w 32"/>
                <a:gd name="T57" fmla="*/ 1 h 35"/>
                <a:gd name="T58" fmla="*/ 11 w 32"/>
                <a:gd name="T59" fmla="*/ 3 h 35"/>
                <a:gd name="T60" fmla="*/ 9 w 32"/>
                <a:gd name="T61" fmla="*/ 5 h 35"/>
                <a:gd name="T62" fmla="*/ 9 w 32"/>
                <a:gd name="T63" fmla="*/ 5 h 35"/>
                <a:gd name="T64" fmla="*/ 8 w 32"/>
                <a:gd name="T65" fmla="*/ 1 h 35"/>
                <a:gd name="T66" fmla="*/ 0 w 32"/>
                <a:gd name="T67" fmla="*/ 1 h 35"/>
                <a:gd name="T68" fmla="*/ 0 w 32"/>
                <a:gd name="T69" fmla="*/ 1 h 35"/>
                <a:gd name="T70" fmla="*/ 1 w 32"/>
                <a:gd name="T71" fmla="*/ 4 h 35"/>
                <a:gd name="T72" fmla="*/ 1 w 32"/>
                <a:gd name="T73" fmla="*/ 11 h 35"/>
                <a:gd name="T74" fmla="*/ 1 w 32"/>
                <a:gd name="T75" fmla="*/ 1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" h="35">
                  <a:moveTo>
                    <a:pt x="1" y="11"/>
                  </a:moveTo>
                  <a:lnTo>
                    <a:pt x="1" y="13"/>
                  </a:lnTo>
                  <a:lnTo>
                    <a:pt x="1" y="35"/>
                  </a:lnTo>
                  <a:lnTo>
                    <a:pt x="10" y="35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10" y="13"/>
                  </a:lnTo>
                  <a:lnTo>
                    <a:pt x="11" y="11"/>
                  </a:lnTo>
                  <a:lnTo>
                    <a:pt x="14" y="9"/>
                  </a:lnTo>
                  <a:lnTo>
                    <a:pt x="17" y="8"/>
                  </a:lnTo>
                  <a:lnTo>
                    <a:pt x="17" y="8"/>
                  </a:lnTo>
                  <a:lnTo>
                    <a:pt x="19" y="9"/>
                  </a:lnTo>
                  <a:lnTo>
                    <a:pt x="21" y="10"/>
                  </a:lnTo>
                  <a:lnTo>
                    <a:pt x="22" y="13"/>
                  </a:lnTo>
                  <a:lnTo>
                    <a:pt x="22" y="17"/>
                  </a:lnTo>
                  <a:lnTo>
                    <a:pt x="22" y="35"/>
                  </a:lnTo>
                  <a:lnTo>
                    <a:pt x="32" y="35"/>
                  </a:lnTo>
                  <a:lnTo>
                    <a:pt x="32" y="15"/>
                  </a:lnTo>
                  <a:lnTo>
                    <a:pt x="32" y="15"/>
                  </a:lnTo>
                  <a:lnTo>
                    <a:pt x="31" y="9"/>
                  </a:lnTo>
                  <a:lnTo>
                    <a:pt x="30" y="5"/>
                  </a:lnTo>
                  <a:lnTo>
                    <a:pt x="30" y="5"/>
                  </a:lnTo>
                  <a:lnTo>
                    <a:pt x="29" y="3"/>
                  </a:lnTo>
                  <a:lnTo>
                    <a:pt x="25" y="1"/>
                  </a:lnTo>
                  <a:lnTo>
                    <a:pt x="23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17" y="0"/>
                  </a:lnTo>
                  <a:lnTo>
                    <a:pt x="14" y="1"/>
                  </a:lnTo>
                  <a:lnTo>
                    <a:pt x="11" y="3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4"/>
                  </a:lnTo>
                  <a:lnTo>
                    <a:pt x="1" y="11"/>
                  </a:lnTo>
                  <a:lnTo>
                    <a:pt x="1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" name="Freeform 8"/>
            <p:cNvSpPr>
              <a:spLocks noEditPoints="1"/>
            </p:cNvSpPr>
            <p:nvPr userDrawn="1"/>
          </p:nvSpPr>
          <p:spPr bwMode="auto">
            <a:xfrm>
              <a:off x="576" y="4222"/>
              <a:ext cx="34" cy="50"/>
            </a:xfrm>
            <a:custGeom>
              <a:avLst/>
              <a:gdLst>
                <a:gd name="T0" fmla="*/ 24 w 34"/>
                <a:gd name="T1" fmla="*/ 0 h 50"/>
                <a:gd name="T2" fmla="*/ 24 w 34"/>
                <a:gd name="T3" fmla="*/ 18 h 50"/>
                <a:gd name="T4" fmla="*/ 24 w 34"/>
                <a:gd name="T5" fmla="*/ 18 h 50"/>
                <a:gd name="T6" fmla="*/ 20 w 34"/>
                <a:gd name="T7" fmla="*/ 15 h 50"/>
                <a:gd name="T8" fmla="*/ 14 w 34"/>
                <a:gd name="T9" fmla="*/ 14 h 50"/>
                <a:gd name="T10" fmla="*/ 14 w 34"/>
                <a:gd name="T11" fmla="*/ 14 h 50"/>
                <a:gd name="T12" fmla="*/ 12 w 34"/>
                <a:gd name="T13" fmla="*/ 14 h 50"/>
                <a:gd name="T14" fmla="*/ 9 w 34"/>
                <a:gd name="T15" fmla="*/ 15 h 50"/>
                <a:gd name="T16" fmla="*/ 7 w 34"/>
                <a:gd name="T17" fmla="*/ 17 h 50"/>
                <a:gd name="T18" fmla="*/ 5 w 34"/>
                <a:gd name="T19" fmla="*/ 19 h 50"/>
                <a:gd name="T20" fmla="*/ 1 w 34"/>
                <a:gd name="T21" fmla="*/ 25 h 50"/>
                <a:gd name="T22" fmla="*/ 0 w 34"/>
                <a:gd name="T23" fmla="*/ 32 h 50"/>
                <a:gd name="T24" fmla="*/ 0 w 34"/>
                <a:gd name="T25" fmla="*/ 32 h 50"/>
                <a:gd name="T26" fmla="*/ 1 w 34"/>
                <a:gd name="T27" fmla="*/ 40 h 50"/>
                <a:gd name="T28" fmla="*/ 5 w 34"/>
                <a:gd name="T29" fmla="*/ 45 h 50"/>
                <a:gd name="T30" fmla="*/ 7 w 34"/>
                <a:gd name="T31" fmla="*/ 47 h 50"/>
                <a:gd name="T32" fmla="*/ 9 w 34"/>
                <a:gd name="T33" fmla="*/ 49 h 50"/>
                <a:gd name="T34" fmla="*/ 12 w 34"/>
                <a:gd name="T35" fmla="*/ 50 h 50"/>
                <a:gd name="T36" fmla="*/ 16 w 34"/>
                <a:gd name="T37" fmla="*/ 50 h 50"/>
                <a:gd name="T38" fmla="*/ 16 w 34"/>
                <a:gd name="T39" fmla="*/ 50 h 50"/>
                <a:gd name="T40" fmla="*/ 19 w 34"/>
                <a:gd name="T41" fmla="*/ 50 h 50"/>
                <a:gd name="T42" fmla="*/ 21 w 34"/>
                <a:gd name="T43" fmla="*/ 49 h 50"/>
                <a:gd name="T44" fmla="*/ 23 w 34"/>
                <a:gd name="T45" fmla="*/ 47 h 50"/>
                <a:gd name="T46" fmla="*/ 25 w 34"/>
                <a:gd name="T47" fmla="*/ 45 h 50"/>
                <a:gd name="T48" fmla="*/ 25 w 34"/>
                <a:gd name="T49" fmla="*/ 45 h 50"/>
                <a:gd name="T50" fmla="*/ 25 w 34"/>
                <a:gd name="T51" fmla="*/ 46 h 50"/>
                <a:gd name="T52" fmla="*/ 25 w 34"/>
                <a:gd name="T53" fmla="*/ 46 h 50"/>
                <a:gd name="T54" fmla="*/ 25 w 34"/>
                <a:gd name="T55" fmla="*/ 49 h 50"/>
                <a:gd name="T56" fmla="*/ 34 w 34"/>
                <a:gd name="T57" fmla="*/ 49 h 50"/>
                <a:gd name="T58" fmla="*/ 34 w 34"/>
                <a:gd name="T59" fmla="*/ 49 h 50"/>
                <a:gd name="T60" fmla="*/ 33 w 34"/>
                <a:gd name="T61" fmla="*/ 39 h 50"/>
                <a:gd name="T62" fmla="*/ 33 w 34"/>
                <a:gd name="T63" fmla="*/ 0 h 50"/>
                <a:gd name="T64" fmla="*/ 24 w 34"/>
                <a:gd name="T65" fmla="*/ 0 h 50"/>
                <a:gd name="T66" fmla="*/ 24 w 34"/>
                <a:gd name="T67" fmla="*/ 0 h 50"/>
                <a:gd name="T68" fmla="*/ 24 w 34"/>
                <a:gd name="T69" fmla="*/ 32 h 50"/>
                <a:gd name="T70" fmla="*/ 24 w 34"/>
                <a:gd name="T71" fmla="*/ 32 h 50"/>
                <a:gd name="T72" fmla="*/ 23 w 34"/>
                <a:gd name="T73" fmla="*/ 36 h 50"/>
                <a:gd name="T74" fmla="*/ 22 w 34"/>
                <a:gd name="T75" fmla="*/ 40 h 50"/>
                <a:gd name="T76" fmla="*/ 20 w 34"/>
                <a:gd name="T77" fmla="*/ 42 h 50"/>
                <a:gd name="T78" fmla="*/ 17 w 34"/>
                <a:gd name="T79" fmla="*/ 43 h 50"/>
                <a:gd name="T80" fmla="*/ 17 w 34"/>
                <a:gd name="T81" fmla="*/ 43 h 50"/>
                <a:gd name="T82" fmla="*/ 13 w 34"/>
                <a:gd name="T83" fmla="*/ 42 h 50"/>
                <a:gd name="T84" fmla="*/ 11 w 34"/>
                <a:gd name="T85" fmla="*/ 40 h 50"/>
                <a:gd name="T86" fmla="*/ 10 w 34"/>
                <a:gd name="T87" fmla="*/ 36 h 50"/>
                <a:gd name="T88" fmla="*/ 9 w 34"/>
                <a:gd name="T89" fmla="*/ 32 h 50"/>
                <a:gd name="T90" fmla="*/ 9 w 34"/>
                <a:gd name="T91" fmla="*/ 32 h 50"/>
                <a:gd name="T92" fmla="*/ 10 w 34"/>
                <a:gd name="T93" fmla="*/ 28 h 50"/>
                <a:gd name="T94" fmla="*/ 11 w 34"/>
                <a:gd name="T95" fmla="*/ 25 h 50"/>
                <a:gd name="T96" fmla="*/ 13 w 34"/>
                <a:gd name="T97" fmla="*/ 23 h 50"/>
                <a:gd name="T98" fmla="*/ 17 w 34"/>
                <a:gd name="T99" fmla="*/ 22 h 50"/>
                <a:gd name="T100" fmla="*/ 17 w 34"/>
                <a:gd name="T101" fmla="*/ 22 h 50"/>
                <a:gd name="T102" fmla="*/ 20 w 34"/>
                <a:gd name="T103" fmla="*/ 23 h 50"/>
                <a:gd name="T104" fmla="*/ 22 w 34"/>
                <a:gd name="T105" fmla="*/ 25 h 50"/>
                <a:gd name="T106" fmla="*/ 23 w 34"/>
                <a:gd name="T107" fmla="*/ 28 h 50"/>
                <a:gd name="T108" fmla="*/ 24 w 34"/>
                <a:gd name="T109" fmla="*/ 32 h 50"/>
                <a:gd name="T110" fmla="*/ 24 w 34"/>
                <a:gd name="T111" fmla="*/ 32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4" h="50">
                  <a:moveTo>
                    <a:pt x="24" y="0"/>
                  </a:moveTo>
                  <a:lnTo>
                    <a:pt x="24" y="18"/>
                  </a:lnTo>
                  <a:lnTo>
                    <a:pt x="24" y="18"/>
                  </a:lnTo>
                  <a:lnTo>
                    <a:pt x="20" y="15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2" y="14"/>
                  </a:lnTo>
                  <a:lnTo>
                    <a:pt x="9" y="15"/>
                  </a:lnTo>
                  <a:lnTo>
                    <a:pt x="7" y="17"/>
                  </a:lnTo>
                  <a:lnTo>
                    <a:pt x="5" y="19"/>
                  </a:lnTo>
                  <a:lnTo>
                    <a:pt x="1" y="25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1" y="40"/>
                  </a:lnTo>
                  <a:lnTo>
                    <a:pt x="5" y="45"/>
                  </a:lnTo>
                  <a:lnTo>
                    <a:pt x="7" y="47"/>
                  </a:lnTo>
                  <a:lnTo>
                    <a:pt x="9" y="49"/>
                  </a:lnTo>
                  <a:lnTo>
                    <a:pt x="12" y="50"/>
                  </a:lnTo>
                  <a:lnTo>
                    <a:pt x="16" y="50"/>
                  </a:lnTo>
                  <a:lnTo>
                    <a:pt x="16" y="50"/>
                  </a:lnTo>
                  <a:lnTo>
                    <a:pt x="19" y="50"/>
                  </a:lnTo>
                  <a:lnTo>
                    <a:pt x="21" y="49"/>
                  </a:lnTo>
                  <a:lnTo>
                    <a:pt x="23" y="47"/>
                  </a:lnTo>
                  <a:lnTo>
                    <a:pt x="25" y="45"/>
                  </a:lnTo>
                  <a:lnTo>
                    <a:pt x="25" y="45"/>
                  </a:lnTo>
                  <a:lnTo>
                    <a:pt x="25" y="46"/>
                  </a:lnTo>
                  <a:lnTo>
                    <a:pt x="25" y="46"/>
                  </a:lnTo>
                  <a:lnTo>
                    <a:pt x="25" y="49"/>
                  </a:lnTo>
                  <a:lnTo>
                    <a:pt x="34" y="49"/>
                  </a:lnTo>
                  <a:lnTo>
                    <a:pt x="34" y="49"/>
                  </a:lnTo>
                  <a:lnTo>
                    <a:pt x="33" y="39"/>
                  </a:lnTo>
                  <a:lnTo>
                    <a:pt x="33" y="0"/>
                  </a:lnTo>
                  <a:lnTo>
                    <a:pt x="24" y="0"/>
                  </a:lnTo>
                  <a:lnTo>
                    <a:pt x="24" y="0"/>
                  </a:lnTo>
                  <a:close/>
                  <a:moveTo>
                    <a:pt x="24" y="32"/>
                  </a:moveTo>
                  <a:lnTo>
                    <a:pt x="24" y="32"/>
                  </a:lnTo>
                  <a:lnTo>
                    <a:pt x="23" y="36"/>
                  </a:lnTo>
                  <a:lnTo>
                    <a:pt x="22" y="40"/>
                  </a:lnTo>
                  <a:lnTo>
                    <a:pt x="20" y="42"/>
                  </a:lnTo>
                  <a:lnTo>
                    <a:pt x="17" y="43"/>
                  </a:lnTo>
                  <a:lnTo>
                    <a:pt x="17" y="43"/>
                  </a:lnTo>
                  <a:lnTo>
                    <a:pt x="13" y="42"/>
                  </a:lnTo>
                  <a:lnTo>
                    <a:pt x="11" y="40"/>
                  </a:lnTo>
                  <a:lnTo>
                    <a:pt x="10" y="36"/>
                  </a:lnTo>
                  <a:lnTo>
                    <a:pt x="9" y="32"/>
                  </a:lnTo>
                  <a:lnTo>
                    <a:pt x="9" y="32"/>
                  </a:lnTo>
                  <a:lnTo>
                    <a:pt x="10" y="28"/>
                  </a:lnTo>
                  <a:lnTo>
                    <a:pt x="11" y="25"/>
                  </a:lnTo>
                  <a:lnTo>
                    <a:pt x="13" y="23"/>
                  </a:lnTo>
                  <a:lnTo>
                    <a:pt x="17" y="22"/>
                  </a:lnTo>
                  <a:lnTo>
                    <a:pt x="17" y="22"/>
                  </a:lnTo>
                  <a:lnTo>
                    <a:pt x="20" y="23"/>
                  </a:lnTo>
                  <a:lnTo>
                    <a:pt x="22" y="25"/>
                  </a:lnTo>
                  <a:lnTo>
                    <a:pt x="23" y="28"/>
                  </a:lnTo>
                  <a:lnTo>
                    <a:pt x="24" y="32"/>
                  </a:lnTo>
                  <a:lnTo>
                    <a:pt x="24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" name="Freeform 9"/>
            <p:cNvSpPr>
              <a:spLocks noEditPoints="1"/>
            </p:cNvSpPr>
            <p:nvPr userDrawn="1"/>
          </p:nvSpPr>
          <p:spPr bwMode="auto">
            <a:xfrm>
              <a:off x="616" y="4236"/>
              <a:ext cx="33" cy="36"/>
            </a:xfrm>
            <a:custGeom>
              <a:avLst/>
              <a:gdLst>
                <a:gd name="T0" fmla="*/ 33 w 33"/>
                <a:gd name="T1" fmla="*/ 18 h 36"/>
                <a:gd name="T2" fmla="*/ 33 w 33"/>
                <a:gd name="T3" fmla="*/ 18 h 36"/>
                <a:gd name="T4" fmla="*/ 32 w 33"/>
                <a:gd name="T5" fmla="*/ 11 h 36"/>
                <a:gd name="T6" fmla="*/ 31 w 33"/>
                <a:gd name="T7" fmla="*/ 8 h 36"/>
                <a:gd name="T8" fmla="*/ 28 w 33"/>
                <a:gd name="T9" fmla="*/ 4 h 36"/>
                <a:gd name="T10" fmla="*/ 26 w 33"/>
                <a:gd name="T11" fmla="*/ 2 h 36"/>
                <a:gd name="T12" fmla="*/ 24 w 33"/>
                <a:gd name="T13" fmla="*/ 1 h 36"/>
                <a:gd name="T14" fmla="*/ 21 w 33"/>
                <a:gd name="T15" fmla="*/ 0 h 36"/>
                <a:gd name="T16" fmla="*/ 17 w 33"/>
                <a:gd name="T17" fmla="*/ 0 h 36"/>
                <a:gd name="T18" fmla="*/ 17 w 33"/>
                <a:gd name="T19" fmla="*/ 0 h 36"/>
                <a:gd name="T20" fmla="*/ 13 w 33"/>
                <a:gd name="T21" fmla="*/ 0 h 36"/>
                <a:gd name="T22" fmla="*/ 10 w 33"/>
                <a:gd name="T23" fmla="*/ 1 h 36"/>
                <a:gd name="T24" fmla="*/ 7 w 33"/>
                <a:gd name="T25" fmla="*/ 3 h 36"/>
                <a:gd name="T26" fmla="*/ 5 w 33"/>
                <a:gd name="T27" fmla="*/ 5 h 36"/>
                <a:gd name="T28" fmla="*/ 3 w 33"/>
                <a:gd name="T29" fmla="*/ 8 h 36"/>
                <a:gd name="T30" fmla="*/ 1 w 33"/>
                <a:gd name="T31" fmla="*/ 11 h 36"/>
                <a:gd name="T32" fmla="*/ 0 w 33"/>
                <a:gd name="T33" fmla="*/ 15 h 36"/>
                <a:gd name="T34" fmla="*/ 0 w 33"/>
                <a:gd name="T35" fmla="*/ 18 h 36"/>
                <a:gd name="T36" fmla="*/ 0 w 33"/>
                <a:gd name="T37" fmla="*/ 18 h 36"/>
                <a:gd name="T38" fmla="*/ 0 w 33"/>
                <a:gd name="T39" fmla="*/ 22 h 36"/>
                <a:gd name="T40" fmla="*/ 1 w 33"/>
                <a:gd name="T41" fmla="*/ 26 h 36"/>
                <a:gd name="T42" fmla="*/ 3 w 33"/>
                <a:gd name="T43" fmla="*/ 29 h 36"/>
                <a:gd name="T44" fmla="*/ 5 w 33"/>
                <a:gd name="T45" fmla="*/ 32 h 36"/>
                <a:gd name="T46" fmla="*/ 7 w 33"/>
                <a:gd name="T47" fmla="*/ 33 h 36"/>
                <a:gd name="T48" fmla="*/ 10 w 33"/>
                <a:gd name="T49" fmla="*/ 35 h 36"/>
                <a:gd name="T50" fmla="*/ 13 w 33"/>
                <a:gd name="T51" fmla="*/ 36 h 36"/>
                <a:gd name="T52" fmla="*/ 18 w 33"/>
                <a:gd name="T53" fmla="*/ 36 h 36"/>
                <a:gd name="T54" fmla="*/ 18 w 33"/>
                <a:gd name="T55" fmla="*/ 36 h 36"/>
                <a:gd name="T56" fmla="*/ 23 w 33"/>
                <a:gd name="T57" fmla="*/ 35 h 36"/>
                <a:gd name="T58" fmla="*/ 27 w 33"/>
                <a:gd name="T59" fmla="*/ 33 h 36"/>
                <a:gd name="T60" fmla="*/ 31 w 33"/>
                <a:gd name="T61" fmla="*/ 30 h 36"/>
                <a:gd name="T62" fmla="*/ 33 w 33"/>
                <a:gd name="T63" fmla="*/ 26 h 36"/>
                <a:gd name="T64" fmla="*/ 24 w 33"/>
                <a:gd name="T65" fmla="*/ 26 h 36"/>
                <a:gd name="T66" fmla="*/ 24 w 33"/>
                <a:gd name="T67" fmla="*/ 26 h 36"/>
                <a:gd name="T68" fmla="*/ 22 w 33"/>
                <a:gd name="T69" fmla="*/ 28 h 36"/>
                <a:gd name="T70" fmla="*/ 18 w 33"/>
                <a:gd name="T71" fmla="*/ 29 h 36"/>
                <a:gd name="T72" fmla="*/ 18 w 33"/>
                <a:gd name="T73" fmla="*/ 29 h 36"/>
                <a:gd name="T74" fmla="*/ 14 w 33"/>
                <a:gd name="T75" fmla="*/ 29 h 36"/>
                <a:gd name="T76" fmla="*/ 11 w 33"/>
                <a:gd name="T77" fmla="*/ 27 h 36"/>
                <a:gd name="T78" fmla="*/ 10 w 33"/>
                <a:gd name="T79" fmla="*/ 25 h 36"/>
                <a:gd name="T80" fmla="*/ 9 w 33"/>
                <a:gd name="T81" fmla="*/ 20 h 36"/>
                <a:gd name="T82" fmla="*/ 33 w 33"/>
                <a:gd name="T83" fmla="*/ 20 h 36"/>
                <a:gd name="T84" fmla="*/ 33 w 33"/>
                <a:gd name="T85" fmla="*/ 20 h 36"/>
                <a:gd name="T86" fmla="*/ 33 w 33"/>
                <a:gd name="T87" fmla="*/ 18 h 36"/>
                <a:gd name="T88" fmla="*/ 33 w 33"/>
                <a:gd name="T89" fmla="*/ 18 h 36"/>
                <a:gd name="T90" fmla="*/ 9 w 33"/>
                <a:gd name="T91" fmla="*/ 14 h 36"/>
                <a:gd name="T92" fmla="*/ 9 w 33"/>
                <a:gd name="T93" fmla="*/ 14 h 36"/>
                <a:gd name="T94" fmla="*/ 10 w 33"/>
                <a:gd name="T95" fmla="*/ 11 h 36"/>
                <a:gd name="T96" fmla="*/ 12 w 33"/>
                <a:gd name="T97" fmla="*/ 9 h 36"/>
                <a:gd name="T98" fmla="*/ 14 w 33"/>
                <a:gd name="T99" fmla="*/ 8 h 36"/>
                <a:gd name="T100" fmla="*/ 17 w 33"/>
                <a:gd name="T101" fmla="*/ 6 h 36"/>
                <a:gd name="T102" fmla="*/ 17 w 33"/>
                <a:gd name="T103" fmla="*/ 6 h 36"/>
                <a:gd name="T104" fmla="*/ 20 w 33"/>
                <a:gd name="T105" fmla="*/ 8 h 36"/>
                <a:gd name="T106" fmla="*/ 22 w 33"/>
                <a:gd name="T107" fmla="*/ 9 h 36"/>
                <a:gd name="T108" fmla="*/ 23 w 33"/>
                <a:gd name="T109" fmla="*/ 11 h 36"/>
                <a:gd name="T110" fmla="*/ 24 w 33"/>
                <a:gd name="T111" fmla="*/ 14 h 36"/>
                <a:gd name="T112" fmla="*/ 9 w 33"/>
                <a:gd name="T113" fmla="*/ 14 h 36"/>
                <a:gd name="T114" fmla="*/ 9 w 33"/>
                <a:gd name="T115" fmla="*/ 1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3" h="36">
                  <a:moveTo>
                    <a:pt x="33" y="18"/>
                  </a:moveTo>
                  <a:lnTo>
                    <a:pt x="33" y="18"/>
                  </a:lnTo>
                  <a:lnTo>
                    <a:pt x="32" y="11"/>
                  </a:lnTo>
                  <a:lnTo>
                    <a:pt x="31" y="8"/>
                  </a:lnTo>
                  <a:lnTo>
                    <a:pt x="28" y="4"/>
                  </a:lnTo>
                  <a:lnTo>
                    <a:pt x="26" y="2"/>
                  </a:lnTo>
                  <a:lnTo>
                    <a:pt x="24" y="1"/>
                  </a:lnTo>
                  <a:lnTo>
                    <a:pt x="21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3" y="0"/>
                  </a:lnTo>
                  <a:lnTo>
                    <a:pt x="10" y="1"/>
                  </a:lnTo>
                  <a:lnTo>
                    <a:pt x="7" y="3"/>
                  </a:lnTo>
                  <a:lnTo>
                    <a:pt x="5" y="5"/>
                  </a:lnTo>
                  <a:lnTo>
                    <a:pt x="3" y="8"/>
                  </a:lnTo>
                  <a:lnTo>
                    <a:pt x="1" y="11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22"/>
                  </a:lnTo>
                  <a:lnTo>
                    <a:pt x="1" y="26"/>
                  </a:lnTo>
                  <a:lnTo>
                    <a:pt x="3" y="29"/>
                  </a:lnTo>
                  <a:lnTo>
                    <a:pt x="5" y="32"/>
                  </a:lnTo>
                  <a:lnTo>
                    <a:pt x="7" y="33"/>
                  </a:lnTo>
                  <a:lnTo>
                    <a:pt x="10" y="35"/>
                  </a:lnTo>
                  <a:lnTo>
                    <a:pt x="13" y="36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23" y="35"/>
                  </a:lnTo>
                  <a:lnTo>
                    <a:pt x="27" y="33"/>
                  </a:lnTo>
                  <a:lnTo>
                    <a:pt x="31" y="30"/>
                  </a:lnTo>
                  <a:lnTo>
                    <a:pt x="33" y="26"/>
                  </a:lnTo>
                  <a:lnTo>
                    <a:pt x="24" y="26"/>
                  </a:lnTo>
                  <a:lnTo>
                    <a:pt x="24" y="26"/>
                  </a:lnTo>
                  <a:lnTo>
                    <a:pt x="22" y="28"/>
                  </a:lnTo>
                  <a:lnTo>
                    <a:pt x="18" y="29"/>
                  </a:lnTo>
                  <a:lnTo>
                    <a:pt x="18" y="29"/>
                  </a:lnTo>
                  <a:lnTo>
                    <a:pt x="14" y="29"/>
                  </a:lnTo>
                  <a:lnTo>
                    <a:pt x="11" y="27"/>
                  </a:lnTo>
                  <a:lnTo>
                    <a:pt x="10" y="25"/>
                  </a:lnTo>
                  <a:lnTo>
                    <a:pt x="9" y="20"/>
                  </a:lnTo>
                  <a:lnTo>
                    <a:pt x="33" y="20"/>
                  </a:lnTo>
                  <a:lnTo>
                    <a:pt x="33" y="20"/>
                  </a:lnTo>
                  <a:lnTo>
                    <a:pt x="33" y="18"/>
                  </a:lnTo>
                  <a:lnTo>
                    <a:pt x="33" y="18"/>
                  </a:lnTo>
                  <a:close/>
                  <a:moveTo>
                    <a:pt x="9" y="14"/>
                  </a:moveTo>
                  <a:lnTo>
                    <a:pt x="9" y="14"/>
                  </a:lnTo>
                  <a:lnTo>
                    <a:pt x="10" y="11"/>
                  </a:lnTo>
                  <a:lnTo>
                    <a:pt x="12" y="9"/>
                  </a:lnTo>
                  <a:lnTo>
                    <a:pt x="14" y="8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20" y="8"/>
                  </a:lnTo>
                  <a:lnTo>
                    <a:pt x="22" y="9"/>
                  </a:lnTo>
                  <a:lnTo>
                    <a:pt x="23" y="11"/>
                  </a:lnTo>
                  <a:lnTo>
                    <a:pt x="24" y="14"/>
                  </a:lnTo>
                  <a:lnTo>
                    <a:pt x="9" y="14"/>
                  </a:lnTo>
                  <a:lnTo>
                    <a:pt x="9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" name="Freeform 10"/>
            <p:cNvSpPr>
              <a:spLocks/>
            </p:cNvSpPr>
            <p:nvPr userDrawn="1"/>
          </p:nvSpPr>
          <p:spPr bwMode="auto">
            <a:xfrm>
              <a:off x="653" y="4236"/>
              <a:ext cx="30" cy="36"/>
            </a:xfrm>
            <a:custGeom>
              <a:avLst/>
              <a:gdLst>
                <a:gd name="T0" fmla="*/ 16 w 30"/>
                <a:gd name="T1" fmla="*/ 0 h 36"/>
                <a:gd name="T2" fmla="*/ 16 w 30"/>
                <a:gd name="T3" fmla="*/ 0 h 36"/>
                <a:gd name="T4" fmla="*/ 10 w 30"/>
                <a:gd name="T5" fmla="*/ 0 h 36"/>
                <a:gd name="T6" fmla="*/ 5 w 30"/>
                <a:gd name="T7" fmla="*/ 3 h 36"/>
                <a:gd name="T8" fmla="*/ 3 w 30"/>
                <a:gd name="T9" fmla="*/ 6 h 36"/>
                <a:gd name="T10" fmla="*/ 2 w 30"/>
                <a:gd name="T11" fmla="*/ 11 h 36"/>
                <a:gd name="T12" fmla="*/ 2 w 30"/>
                <a:gd name="T13" fmla="*/ 11 h 36"/>
                <a:gd name="T14" fmla="*/ 2 w 30"/>
                <a:gd name="T15" fmla="*/ 14 h 36"/>
                <a:gd name="T16" fmla="*/ 4 w 30"/>
                <a:gd name="T17" fmla="*/ 17 h 36"/>
                <a:gd name="T18" fmla="*/ 7 w 30"/>
                <a:gd name="T19" fmla="*/ 19 h 36"/>
                <a:gd name="T20" fmla="*/ 12 w 30"/>
                <a:gd name="T21" fmla="*/ 20 h 36"/>
                <a:gd name="T22" fmla="*/ 16 w 30"/>
                <a:gd name="T23" fmla="*/ 22 h 36"/>
                <a:gd name="T24" fmla="*/ 16 w 30"/>
                <a:gd name="T25" fmla="*/ 22 h 36"/>
                <a:gd name="T26" fmla="*/ 21 w 30"/>
                <a:gd name="T27" fmla="*/ 24 h 36"/>
                <a:gd name="T28" fmla="*/ 21 w 30"/>
                <a:gd name="T29" fmla="*/ 25 h 36"/>
                <a:gd name="T30" fmla="*/ 22 w 30"/>
                <a:gd name="T31" fmla="*/ 26 h 36"/>
                <a:gd name="T32" fmla="*/ 22 w 30"/>
                <a:gd name="T33" fmla="*/ 26 h 36"/>
                <a:gd name="T34" fmla="*/ 21 w 30"/>
                <a:gd name="T35" fmla="*/ 28 h 36"/>
                <a:gd name="T36" fmla="*/ 20 w 30"/>
                <a:gd name="T37" fmla="*/ 29 h 36"/>
                <a:gd name="T38" fmla="*/ 16 w 30"/>
                <a:gd name="T39" fmla="*/ 30 h 36"/>
                <a:gd name="T40" fmla="*/ 16 w 30"/>
                <a:gd name="T41" fmla="*/ 30 h 36"/>
                <a:gd name="T42" fmla="*/ 13 w 30"/>
                <a:gd name="T43" fmla="*/ 29 h 36"/>
                <a:gd name="T44" fmla="*/ 11 w 30"/>
                <a:gd name="T45" fmla="*/ 28 h 36"/>
                <a:gd name="T46" fmla="*/ 10 w 30"/>
                <a:gd name="T47" fmla="*/ 27 h 36"/>
                <a:gd name="T48" fmla="*/ 9 w 30"/>
                <a:gd name="T49" fmla="*/ 24 h 36"/>
                <a:gd name="T50" fmla="*/ 0 w 30"/>
                <a:gd name="T51" fmla="*/ 24 h 36"/>
                <a:gd name="T52" fmla="*/ 0 w 30"/>
                <a:gd name="T53" fmla="*/ 25 h 36"/>
                <a:gd name="T54" fmla="*/ 0 w 30"/>
                <a:gd name="T55" fmla="*/ 25 h 36"/>
                <a:gd name="T56" fmla="*/ 1 w 30"/>
                <a:gd name="T57" fmla="*/ 30 h 36"/>
                <a:gd name="T58" fmla="*/ 4 w 30"/>
                <a:gd name="T59" fmla="*/ 33 h 36"/>
                <a:gd name="T60" fmla="*/ 10 w 30"/>
                <a:gd name="T61" fmla="*/ 35 h 36"/>
                <a:gd name="T62" fmla="*/ 16 w 30"/>
                <a:gd name="T63" fmla="*/ 36 h 36"/>
                <a:gd name="T64" fmla="*/ 16 w 30"/>
                <a:gd name="T65" fmla="*/ 36 h 36"/>
                <a:gd name="T66" fmla="*/ 22 w 30"/>
                <a:gd name="T67" fmla="*/ 35 h 36"/>
                <a:gd name="T68" fmla="*/ 27 w 30"/>
                <a:gd name="T69" fmla="*/ 33 h 36"/>
                <a:gd name="T70" fmla="*/ 29 w 30"/>
                <a:gd name="T71" fmla="*/ 30 h 36"/>
                <a:gd name="T72" fmla="*/ 30 w 30"/>
                <a:gd name="T73" fmla="*/ 26 h 36"/>
                <a:gd name="T74" fmla="*/ 30 w 30"/>
                <a:gd name="T75" fmla="*/ 26 h 36"/>
                <a:gd name="T76" fmla="*/ 30 w 30"/>
                <a:gd name="T77" fmla="*/ 22 h 36"/>
                <a:gd name="T78" fmla="*/ 29 w 30"/>
                <a:gd name="T79" fmla="*/ 20 h 36"/>
                <a:gd name="T80" fmla="*/ 29 w 30"/>
                <a:gd name="T81" fmla="*/ 20 h 36"/>
                <a:gd name="T82" fmla="*/ 26 w 30"/>
                <a:gd name="T83" fmla="*/ 17 h 36"/>
                <a:gd name="T84" fmla="*/ 20 w 30"/>
                <a:gd name="T85" fmla="*/ 15 h 36"/>
                <a:gd name="T86" fmla="*/ 20 w 30"/>
                <a:gd name="T87" fmla="*/ 15 h 36"/>
                <a:gd name="T88" fmla="*/ 12 w 30"/>
                <a:gd name="T89" fmla="*/ 13 h 36"/>
                <a:gd name="T90" fmla="*/ 11 w 30"/>
                <a:gd name="T91" fmla="*/ 12 h 36"/>
                <a:gd name="T92" fmla="*/ 11 w 30"/>
                <a:gd name="T93" fmla="*/ 10 h 36"/>
                <a:gd name="T94" fmla="*/ 11 w 30"/>
                <a:gd name="T95" fmla="*/ 10 h 36"/>
                <a:gd name="T96" fmla="*/ 11 w 30"/>
                <a:gd name="T97" fmla="*/ 9 h 36"/>
                <a:gd name="T98" fmla="*/ 12 w 30"/>
                <a:gd name="T99" fmla="*/ 8 h 36"/>
                <a:gd name="T100" fmla="*/ 15 w 30"/>
                <a:gd name="T101" fmla="*/ 6 h 36"/>
                <a:gd name="T102" fmla="*/ 15 w 30"/>
                <a:gd name="T103" fmla="*/ 6 h 36"/>
                <a:gd name="T104" fmla="*/ 18 w 30"/>
                <a:gd name="T105" fmla="*/ 6 h 36"/>
                <a:gd name="T106" fmla="*/ 20 w 30"/>
                <a:gd name="T107" fmla="*/ 8 h 36"/>
                <a:gd name="T108" fmla="*/ 21 w 30"/>
                <a:gd name="T109" fmla="*/ 10 h 36"/>
                <a:gd name="T110" fmla="*/ 22 w 30"/>
                <a:gd name="T111" fmla="*/ 12 h 36"/>
                <a:gd name="T112" fmla="*/ 30 w 30"/>
                <a:gd name="T113" fmla="*/ 12 h 36"/>
                <a:gd name="T114" fmla="*/ 30 w 30"/>
                <a:gd name="T115" fmla="*/ 12 h 36"/>
                <a:gd name="T116" fmla="*/ 29 w 30"/>
                <a:gd name="T117" fmla="*/ 6 h 36"/>
                <a:gd name="T118" fmla="*/ 26 w 30"/>
                <a:gd name="T119" fmla="*/ 3 h 36"/>
                <a:gd name="T120" fmla="*/ 22 w 30"/>
                <a:gd name="T121" fmla="*/ 0 h 36"/>
                <a:gd name="T122" fmla="*/ 16 w 30"/>
                <a:gd name="T123" fmla="*/ 0 h 36"/>
                <a:gd name="T124" fmla="*/ 16 w 30"/>
                <a:gd name="T12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0" h="36">
                  <a:moveTo>
                    <a:pt x="16" y="0"/>
                  </a:moveTo>
                  <a:lnTo>
                    <a:pt x="16" y="0"/>
                  </a:lnTo>
                  <a:lnTo>
                    <a:pt x="10" y="0"/>
                  </a:lnTo>
                  <a:lnTo>
                    <a:pt x="5" y="3"/>
                  </a:lnTo>
                  <a:lnTo>
                    <a:pt x="3" y="6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2" y="14"/>
                  </a:lnTo>
                  <a:lnTo>
                    <a:pt x="4" y="17"/>
                  </a:lnTo>
                  <a:lnTo>
                    <a:pt x="7" y="19"/>
                  </a:lnTo>
                  <a:lnTo>
                    <a:pt x="12" y="20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21" y="24"/>
                  </a:lnTo>
                  <a:lnTo>
                    <a:pt x="21" y="25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21" y="28"/>
                  </a:lnTo>
                  <a:lnTo>
                    <a:pt x="20" y="29"/>
                  </a:lnTo>
                  <a:lnTo>
                    <a:pt x="16" y="30"/>
                  </a:lnTo>
                  <a:lnTo>
                    <a:pt x="16" y="30"/>
                  </a:lnTo>
                  <a:lnTo>
                    <a:pt x="13" y="29"/>
                  </a:lnTo>
                  <a:lnTo>
                    <a:pt x="11" y="28"/>
                  </a:lnTo>
                  <a:lnTo>
                    <a:pt x="10" y="27"/>
                  </a:lnTo>
                  <a:lnTo>
                    <a:pt x="9" y="24"/>
                  </a:lnTo>
                  <a:lnTo>
                    <a:pt x="0" y="24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1" y="30"/>
                  </a:lnTo>
                  <a:lnTo>
                    <a:pt x="4" y="33"/>
                  </a:lnTo>
                  <a:lnTo>
                    <a:pt x="10" y="35"/>
                  </a:lnTo>
                  <a:lnTo>
                    <a:pt x="16" y="36"/>
                  </a:lnTo>
                  <a:lnTo>
                    <a:pt x="16" y="36"/>
                  </a:lnTo>
                  <a:lnTo>
                    <a:pt x="22" y="35"/>
                  </a:lnTo>
                  <a:lnTo>
                    <a:pt x="27" y="33"/>
                  </a:lnTo>
                  <a:lnTo>
                    <a:pt x="29" y="30"/>
                  </a:lnTo>
                  <a:lnTo>
                    <a:pt x="30" y="26"/>
                  </a:lnTo>
                  <a:lnTo>
                    <a:pt x="30" y="26"/>
                  </a:lnTo>
                  <a:lnTo>
                    <a:pt x="30" y="22"/>
                  </a:lnTo>
                  <a:lnTo>
                    <a:pt x="29" y="20"/>
                  </a:lnTo>
                  <a:lnTo>
                    <a:pt x="29" y="20"/>
                  </a:lnTo>
                  <a:lnTo>
                    <a:pt x="26" y="17"/>
                  </a:lnTo>
                  <a:lnTo>
                    <a:pt x="20" y="15"/>
                  </a:lnTo>
                  <a:lnTo>
                    <a:pt x="20" y="15"/>
                  </a:lnTo>
                  <a:lnTo>
                    <a:pt x="12" y="13"/>
                  </a:lnTo>
                  <a:lnTo>
                    <a:pt x="11" y="12"/>
                  </a:lnTo>
                  <a:lnTo>
                    <a:pt x="11" y="10"/>
                  </a:lnTo>
                  <a:lnTo>
                    <a:pt x="11" y="10"/>
                  </a:lnTo>
                  <a:lnTo>
                    <a:pt x="11" y="9"/>
                  </a:lnTo>
                  <a:lnTo>
                    <a:pt x="12" y="8"/>
                  </a:lnTo>
                  <a:lnTo>
                    <a:pt x="15" y="6"/>
                  </a:lnTo>
                  <a:lnTo>
                    <a:pt x="15" y="6"/>
                  </a:lnTo>
                  <a:lnTo>
                    <a:pt x="18" y="6"/>
                  </a:lnTo>
                  <a:lnTo>
                    <a:pt x="20" y="8"/>
                  </a:lnTo>
                  <a:lnTo>
                    <a:pt x="21" y="10"/>
                  </a:lnTo>
                  <a:lnTo>
                    <a:pt x="22" y="12"/>
                  </a:lnTo>
                  <a:lnTo>
                    <a:pt x="30" y="12"/>
                  </a:lnTo>
                  <a:lnTo>
                    <a:pt x="30" y="12"/>
                  </a:lnTo>
                  <a:lnTo>
                    <a:pt x="29" y="6"/>
                  </a:lnTo>
                  <a:lnTo>
                    <a:pt x="26" y="3"/>
                  </a:lnTo>
                  <a:lnTo>
                    <a:pt x="22" y="0"/>
                  </a:lnTo>
                  <a:lnTo>
                    <a:pt x="16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" name="Freeform 11"/>
            <p:cNvSpPr>
              <a:spLocks noEditPoints="1"/>
            </p:cNvSpPr>
            <p:nvPr userDrawn="1"/>
          </p:nvSpPr>
          <p:spPr bwMode="auto">
            <a:xfrm>
              <a:off x="689" y="4236"/>
              <a:ext cx="31" cy="36"/>
            </a:xfrm>
            <a:custGeom>
              <a:avLst/>
              <a:gdLst>
                <a:gd name="T0" fmla="*/ 16 w 31"/>
                <a:gd name="T1" fmla="*/ 8 h 36"/>
                <a:gd name="T2" fmla="*/ 20 w 31"/>
                <a:gd name="T3" fmla="*/ 9 h 36"/>
                <a:gd name="T4" fmla="*/ 21 w 31"/>
                <a:gd name="T5" fmla="*/ 13 h 36"/>
                <a:gd name="T6" fmla="*/ 20 w 31"/>
                <a:gd name="T7" fmla="*/ 13 h 36"/>
                <a:gd name="T8" fmla="*/ 14 w 31"/>
                <a:gd name="T9" fmla="*/ 14 h 36"/>
                <a:gd name="T10" fmla="*/ 8 w 31"/>
                <a:gd name="T11" fmla="*/ 16 h 36"/>
                <a:gd name="T12" fmla="*/ 4 w 31"/>
                <a:gd name="T13" fmla="*/ 18 h 36"/>
                <a:gd name="T14" fmla="*/ 1 w 31"/>
                <a:gd name="T15" fmla="*/ 22 h 36"/>
                <a:gd name="T16" fmla="*/ 0 w 31"/>
                <a:gd name="T17" fmla="*/ 27 h 36"/>
                <a:gd name="T18" fmla="*/ 3 w 31"/>
                <a:gd name="T19" fmla="*/ 33 h 36"/>
                <a:gd name="T20" fmla="*/ 13 w 31"/>
                <a:gd name="T21" fmla="*/ 36 h 36"/>
                <a:gd name="T22" fmla="*/ 16 w 31"/>
                <a:gd name="T23" fmla="*/ 36 h 36"/>
                <a:gd name="T24" fmla="*/ 20 w 31"/>
                <a:gd name="T25" fmla="*/ 33 h 36"/>
                <a:gd name="T26" fmla="*/ 22 w 31"/>
                <a:gd name="T27" fmla="*/ 31 h 36"/>
                <a:gd name="T28" fmla="*/ 22 w 31"/>
                <a:gd name="T29" fmla="*/ 32 h 36"/>
                <a:gd name="T30" fmla="*/ 31 w 31"/>
                <a:gd name="T31" fmla="*/ 35 h 36"/>
                <a:gd name="T32" fmla="*/ 30 w 31"/>
                <a:gd name="T33" fmla="*/ 32 h 36"/>
                <a:gd name="T34" fmla="*/ 30 w 31"/>
                <a:gd name="T35" fmla="*/ 14 h 36"/>
                <a:gd name="T36" fmla="*/ 30 w 31"/>
                <a:gd name="T37" fmla="*/ 9 h 36"/>
                <a:gd name="T38" fmla="*/ 29 w 31"/>
                <a:gd name="T39" fmla="*/ 5 h 36"/>
                <a:gd name="T40" fmla="*/ 25 w 31"/>
                <a:gd name="T41" fmla="*/ 1 h 36"/>
                <a:gd name="T42" fmla="*/ 17 w 31"/>
                <a:gd name="T43" fmla="*/ 0 h 36"/>
                <a:gd name="T44" fmla="*/ 12 w 31"/>
                <a:gd name="T45" fmla="*/ 0 h 36"/>
                <a:gd name="T46" fmla="*/ 6 w 31"/>
                <a:gd name="T47" fmla="*/ 2 h 36"/>
                <a:gd name="T48" fmla="*/ 3 w 31"/>
                <a:gd name="T49" fmla="*/ 5 h 36"/>
                <a:gd name="T50" fmla="*/ 9 w 31"/>
                <a:gd name="T51" fmla="*/ 11 h 36"/>
                <a:gd name="T52" fmla="*/ 11 w 31"/>
                <a:gd name="T53" fmla="*/ 10 h 36"/>
                <a:gd name="T54" fmla="*/ 16 w 31"/>
                <a:gd name="T55" fmla="*/ 8 h 36"/>
                <a:gd name="T56" fmla="*/ 21 w 31"/>
                <a:gd name="T57" fmla="*/ 20 h 36"/>
                <a:gd name="T58" fmla="*/ 20 w 31"/>
                <a:gd name="T59" fmla="*/ 25 h 36"/>
                <a:gd name="T60" fmla="*/ 18 w 31"/>
                <a:gd name="T61" fmla="*/ 29 h 36"/>
                <a:gd name="T62" fmla="*/ 15 w 31"/>
                <a:gd name="T63" fmla="*/ 29 h 36"/>
                <a:gd name="T64" fmla="*/ 11 w 31"/>
                <a:gd name="T65" fmla="*/ 28 h 36"/>
                <a:gd name="T66" fmla="*/ 9 w 31"/>
                <a:gd name="T67" fmla="*/ 26 h 36"/>
                <a:gd name="T68" fmla="*/ 9 w 31"/>
                <a:gd name="T69" fmla="*/ 22 h 36"/>
                <a:gd name="T70" fmla="*/ 16 w 31"/>
                <a:gd name="T71" fmla="*/ 20 h 36"/>
                <a:gd name="T72" fmla="*/ 21 w 31"/>
                <a:gd name="T73" fmla="*/ 2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1" h="36">
                  <a:moveTo>
                    <a:pt x="16" y="8"/>
                  </a:moveTo>
                  <a:lnTo>
                    <a:pt x="16" y="8"/>
                  </a:lnTo>
                  <a:lnTo>
                    <a:pt x="18" y="8"/>
                  </a:lnTo>
                  <a:lnTo>
                    <a:pt x="20" y="9"/>
                  </a:lnTo>
                  <a:lnTo>
                    <a:pt x="21" y="10"/>
                  </a:lnTo>
                  <a:lnTo>
                    <a:pt x="21" y="13"/>
                  </a:lnTo>
                  <a:lnTo>
                    <a:pt x="21" y="13"/>
                  </a:lnTo>
                  <a:lnTo>
                    <a:pt x="20" y="13"/>
                  </a:lnTo>
                  <a:lnTo>
                    <a:pt x="20" y="13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4" y="18"/>
                  </a:lnTo>
                  <a:lnTo>
                    <a:pt x="2" y="20"/>
                  </a:lnTo>
                  <a:lnTo>
                    <a:pt x="1" y="22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1" y="31"/>
                  </a:lnTo>
                  <a:lnTo>
                    <a:pt x="3" y="33"/>
                  </a:lnTo>
                  <a:lnTo>
                    <a:pt x="7" y="35"/>
                  </a:lnTo>
                  <a:lnTo>
                    <a:pt x="13" y="36"/>
                  </a:lnTo>
                  <a:lnTo>
                    <a:pt x="13" y="36"/>
                  </a:lnTo>
                  <a:lnTo>
                    <a:pt x="16" y="36"/>
                  </a:lnTo>
                  <a:lnTo>
                    <a:pt x="18" y="35"/>
                  </a:lnTo>
                  <a:lnTo>
                    <a:pt x="20" y="33"/>
                  </a:lnTo>
                  <a:lnTo>
                    <a:pt x="22" y="31"/>
                  </a:lnTo>
                  <a:lnTo>
                    <a:pt x="22" y="31"/>
                  </a:lnTo>
                  <a:lnTo>
                    <a:pt x="22" y="32"/>
                  </a:lnTo>
                  <a:lnTo>
                    <a:pt x="22" y="32"/>
                  </a:lnTo>
                  <a:lnTo>
                    <a:pt x="22" y="35"/>
                  </a:lnTo>
                  <a:lnTo>
                    <a:pt x="31" y="35"/>
                  </a:lnTo>
                  <a:lnTo>
                    <a:pt x="31" y="35"/>
                  </a:lnTo>
                  <a:lnTo>
                    <a:pt x="30" y="32"/>
                  </a:lnTo>
                  <a:lnTo>
                    <a:pt x="30" y="28"/>
                  </a:lnTo>
                  <a:lnTo>
                    <a:pt x="30" y="14"/>
                  </a:lnTo>
                  <a:lnTo>
                    <a:pt x="30" y="14"/>
                  </a:lnTo>
                  <a:lnTo>
                    <a:pt x="30" y="9"/>
                  </a:lnTo>
                  <a:lnTo>
                    <a:pt x="29" y="5"/>
                  </a:lnTo>
                  <a:lnTo>
                    <a:pt x="29" y="5"/>
                  </a:lnTo>
                  <a:lnTo>
                    <a:pt x="27" y="3"/>
                  </a:lnTo>
                  <a:lnTo>
                    <a:pt x="25" y="1"/>
                  </a:lnTo>
                  <a:lnTo>
                    <a:pt x="20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2" y="0"/>
                  </a:lnTo>
                  <a:lnTo>
                    <a:pt x="6" y="2"/>
                  </a:lnTo>
                  <a:lnTo>
                    <a:pt x="6" y="2"/>
                  </a:lnTo>
                  <a:lnTo>
                    <a:pt x="4" y="3"/>
                  </a:lnTo>
                  <a:lnTo>
                    <a:pt x="3" y="5"/>
                  </a:lnTo>
                  <a:lnTo>
                    <a:pt x="1" y="11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11" y="10"/>
                  </a:lnTo>
                  <a:lnTo>
                    <a:pt x="12" y="9"/>
                  </a:lnTo>
                  <a:lnTo>
                    <a:pt x="16" y="8"/>
                  </a:lnTo>
                  <a:lnTo>
                    <a:pt x="16" y="8"/>
                  </a:lnTo>
                  <a:close/>
                  <a:moveTo>
                    <a:pt x="21" y="20"/>
                  </a:moveTo>
                  <a:lnTo>
                    <a:pt x="21" y="20"/>
                  </a:lnTo>
                  <a:lnTo>
                    <a:pt x="20" y="25"/>
                  </a:lnTo>
                  <a:lnTo>
                    <a:pt x="19" y="28"/>
                  </a:lnTo>
                  <a:lnTo>
                    <a:pt x="18" y="29"/>
                  </a:lnTo>
                  <a:lnTo>
                    <a:pt x="15" y="29"/>
                  </a:lnTo>
                  <a:lnTo>
                    <a:pt x="15" y="29"/>
                  </a:lnTo>
                  <a:lnTo>
                    <a:pt x="13" y="29"/>
                  </a:lnTo>
                  <a:lnTo>
                    <a:pt x="11" y="28"/>
                  </a:lnTo>
                  <a:lnTo>
                    <a:pt x="9" y="27"/>
                  </a:lnTo>
                  <a:lnTo>
                    <a:pt x="9" y="26"/>
                  </a:lnTo>
                  <a:lnTo>
                    <a:pt x="9" y="26"/>
                  </a:lnTo>
                  <a:lnTo>
                    <a:pt x="9" y="22"/>
                  </a:lnTo>
                  <a:lnTo>
                    <a:pt x="12" y="21"/>
                  </a:lnTo>
                  <a:lnTo>
                    <a:pt x="16" y="20"/>
                  </a:lnTo>
                  <a:lnTo>
                    <a:pt x="21" y="19"/>
                  </a:lnTo>
                  <a:lnTo>
                    <a:pt x="21" y="20"/>
                  </a:lnTo>
                  <a:lnTo>
                    <a:pt x="21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" name="Freeform 12"/>
            <p:cNvSpPr>
              <a:spLocks noEditPoints="1"/>
            </p:cNvSpPr>
            <p:nvPr userDrawn="1"/>
          </p:nvSpPr>
          <p:spPr bwMode="auto">
            <a:xfrm>
              <a:off x="724" y="4236"/>
              <a:ext cx="37" cy="50"/>
            </a:xfrm>
            <a:custGeom>
              <a:avLst/>
              <a:gdLst>
                <a:gd name="T0" fmla="*/ 25 w 37"/>
                <a:gd name="T1" fmla="*/ 1 h 50"/>
                <a:gd name="T2" fmla="*/ 19 w 37"/>
                <a:gd name="T3" fmla="*/ 0 h 50"/>
                <a:gd name="T4" fmla="*/ 8 w 37"/>
                <a:gd name="T5" fmla="*/ 3 h 50"/>
                <a:gd name="T6" fmla="*/ 4 w 37"/>
                <a:gd name="T7" fmla="*/ 12 h 50"/>
                <a:gd name="T8" fmla="*/ 5 w 37"/>
                <a:gd name="T9" fmla="*/ 15 h 50"/>
                <a:gd name="T10" fmla="*/ 7 w 37"/>
                <a:gd name="T11" fmla="*/ 20 h 50"/>
                <a:gd name="T12" fmla="*/ 10 w 37"/>
                <a:gd name="T13" fmla="*/ 22 h 50"/>
                <a:gd name="T14" fmla="*/ 4 w 37"/>
                <a:gd name="T15" fmla="*/ 26 h 50"/>
                <a:gd name="T16" fmla="*/ 4 w 37"/>
                <a:gd name="T17" fmla="*/ 28 h 50"/>
                <a:gd name="T18" fmla="*/ 8 w 37"/>
                <a:gd name="T19" fmla="*/ 32 h 50"/>
                <a:gd name="T20" fmla="*/ 5 w 37"/>
                <a:gd name="T21" fmla="*/ 33 h 50"/>
                <a:gd name="T22" fmla="*/ 0 w 37"/>
                <a:gd name="T23" fmla="*/ 37 h 50"/>
                <a:gd name="T24" fmla="*/ 0 w 37"/>
                <a:gd name="T25" fmla="*/ 40 h 50"/>
                <a:gd name="T26" fmla="*/ 1 w 37"/>
                <a:gd name="T27" fmla="*/ 44 h 50"/>
                <a:gd name="T28" fmla="*/ 11 w 37"/>
                <a:gd name="T29" fmla="*/ 49 h 50"/>
                <a:gd name="T30" fmla="*/ 18 w 37"/>
                <a:gd name="T31" fmla="*/ 50 h 50"/>
                <a:gd name="T32" fmla="*/ 31 w 37"/>
                <a:gd name="T33" fmla="*/ 47 h 50"/>
                <a:gd name="T34" fmla="*/ 36 w 37"/>
                <a:gd name="T35" fmla="*/ 38 h 50"/>
                <a:gd name="T36" fmla="*/ 35 w 37"/>
                <a:gd name="T37" fmla="*/ 34 h 50"/>
                <a:gd name="T38" fmla="*/ 32 w 37"/>
                <a:gd name="T39" fmla="*/ 31 h 50"/>
                <a:gd name="T40" fmla="*/ 20 w 37"/>
                <a:gd name="T41" fmla="*/ 28 h 50"/>
                <a:gd name="T42" fmla="*/ 13 w 37"/>
                <a:gd name="T43" fmla="*/ 27 h 50"/>
                <a:gd name="T44" fmla="*/ 12 w 37"/>
                <a:gd name="T45" fmla="*/ 26 h 50"/>
                <a:gd name="T46" fmla="*/ 13 w 37"/>
                <a:gd name="T47" fmla="*/ 25 h 50"/>
                <a:gd name="T48" fmla="*/ 20 w 37"/>
                <a:gd name="T49" fmla="*/ 24 h 50"/>
                <a:gd name="T50" fmla="*/ 25 w 37"/>
                <a:gd name="T51" fmla="*/ 22 h 50"/>
                <a:gd name="T52" fmla="*/ 31 w 37"/>
                <a:gd name="T53" fmla="*/ 17 h 50"/>
                <a:gd name="T54" fmla="*/ 32 w 37"/>
                <a:gd name="T55" fmla="*/ 14 h 50"/>
                <a:gd name="T56" fmla="*/ 30 w 37"/>
                <a:gd name="T57" fmla="*/ 8 h 50"/>
                <a:gd name="T58" fmla="*/ 37 w 37"/>
                <a:gd name="T59" fmla="*/ 1 h 50"/>
                <a:gd name="T60" fmla="*/ 25 w 37"/>
                <a:gd name="T61" fmla="*/ 1 h 50"/>
                <a:gd name="T62" fmla="*/ 24 w 37"/>
                <a:gd name="T63" fmla="*/ 12 h 50"/>
                <a:gd name="T64" fmla="*/ 22 w 37"/>
                <a:gd name="T65" fmla="*/ 16 h 50"/>
                <a:gd name="T66" fmla="*/ 18 w 37"/>
                <a:gd name="T67" fmla="*/ 17 h 50"/>
                <a:gd name="T68" fmla="*/ 15 w 37"/>
                <a:gd name="T69" fmla="*/ 17 h 50"/>
                <a:gd name="T70" fmla="*/ 12 w 37"/>
                <a:gd name="T71" fmla="*/ 14 h 50"/>
                <a:gd name="T72" fmla="*/ 11 w 37"/>
                <a:gd name="T73" fmla="*/ 12 h 50"/>
                <a:gd name="T74" fmla="*/ 13 w 37"/>
                <a:gd name="T75" fmla="*/ 9 h 50"/>
                <a:gd name="T76" fmla="*/ 18 w 37"/>
                <a:gd name="T77" fmla="*/ 6 h 50"/>
                <a:gd name="T78" fmla="*/ 20 w 37"/>
                <a:gd name="T79" fmla="*/ 8 h 50"/>
                <a:gd name="T80" fmla="*/ 23 w 37"/>
                <a:gd name="T81" fmla="*/ 10 h 50"/>
                <a:gd name="T82" fmla="*/ 24 w 37"/>
                <a:gd name="T83" fmla="*/ 12 h 50"/>
                <a:gd name="T84" fmla="*/ 26 w 37"/>
                <a:gd name="T85" fmla="*/ 40 h 50"/>
                <a:gd name="T86" fmla="*/ 24 w 37"/>
                <a:gd name="T87" fmla="*/ 43 h 50"/>
                <a:gd name="T88" fmla="*/ 18 w 37"/>
                <a:gd name="T89" fmla="*/ 44 h 50"/>
                <a:gd name="T90" fmla="*/ 14 w 37"/>
                <a:gd name="T91" fmla="*/ 44 h 50"/>
                <a:gd name="T92" fmla="*/ 9 w 37"/>
                <a:gd name="T93" fmla="*/ 41 h 50"/>
                <a:gd name="T94" fmla="*/ 8 w 37"/>
                <a:gd name="T95" fmla="*/ 40 h 50"/>
                <a:gd name="T96" fmla="*/ 10 w 37"/>
                <a:gd name="T97" fmla="*/ 36 h 50"/>
                <a:gd name="T98" fmla="*/ 17 w 37"/>
                <a:gd name="T99" fmla="*/ 35 h 50"/>
                <a:gd name="T100" fmla="*/ 18 w 37"/>
                <a:gd name="T101" fmla="*/ 35 h 50"/>
                <a:gd name="T102" fmla="*/ 22 w 37"/>
                <a:gd name="T103" fmla="*/ 35 h 50"/>
                <a:gd name="T104" fmla="*/ 26 w 37"/>
                <a:gd name="T105" fmla="*/ 37 h 50"/>
                <a:gd name="T106" fmla="*/ 26 w 37"/>
                <a:gd name="T107" fmla="*/ 4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7" h="50">
                  <a:moveTo>
                    <a:pt x="25" y="1"/>
                  </a:moveTo>
                  <a:lnTo>
                    <a:pt x="25" y="1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8" y="3"/>
                  </a:lnTo>
                  <a:lnTo>
                    <a:pt x="5" y="8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5" y="15"/>
                  </a:lnTo>
                  <a:lnTo>
                    <a:pt x="6" y="18"/>
                  </a:lnTo>
                  <a:lnTo>
                    <a:pt x="7" y="20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5" y="25"/>
                  </a:lnTo>
                  <a:lnTo>
                    <a:pt x="4" y="26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5" y="30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5" y="33"/>
                  </a:lnTo>
                  <a:lnTo>
                    <a:pt x="3" y="35"/>
                  </a:lnTo>
                  <a:lnTo>
                    <a:pt x="0" y="37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42"/>
                  </a:lnTo>
                  <a:lnTo>
                    <a:pt x="1" y="44"/>
                  </a:lnTo>
                  <a:lnTo>
                    <a:pt x="5" y="47"/>
                  </a:lnTo>
                  <a:lnTo>
                    <a:pt x="11" y="49"/>
                  </a:lnTo>
                  <a:lnTo>
                    <a:pt x="18" y="50"/>
                  </a:lnTo>
                  <a:lnTo>
                    <a:pt x="18" y="50"/>
                  </a:lnTo>
                  <a:lnTo>
                    <a:pt x="25" y="49"/>
                  </a:lnTo>
                  <a:lnTo>
                    <a:pt x="31" y="47"/>
                  </a:lnTo>
                  <a:lnTo>
                    <a:pt x="34" y="44"/>
                  </a:lnTo>
                  <a:lnTo>
                    <a:pt x="36" y="38"/>
                  </a:lnTo>
                  <a:lnTo>
                    <a:pt x="36" y="38"/>
                  </a:lnTo>
                  <a:lnTo>
                    <a:pt x="35" y="34"/>
                  </a:lnTo>
                  <a:lnTo>
                    <a:pt x="32" y="31"/>
                  </a:lnTo>
                  <a:lnTo>
                    <a:pt x="32" y="31"/>
                  </a:lnTo>
                  <a:lnTo>
                    <a:pt x="27" y="29"/>
                  </a:lnTo>
                  <a:lnTo>
                    <a:pt x="20" y="28"/>
                  </a:lnTo>
                  <a:lnTo>
                    <a:pt x="20" y="28"/>
                  </a:lnTo>
                  <a:lnTo>
                    <a:pt x="13" y="27"/>
                  </a:lnTo>
                  <a:lnTo>
                    <a:pt x="12" y="27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3" y="25"/>
                  </a:lnTo>
                  <a:lnTo>
                    <a:pt x="15" y="24"/>
                  </a:lnTo>
                  <a:lnTo>
                    <a:pt x="20" y="24"/>
                  </a:lnTo>
                  <a:lnTo>
                    <a:pt x="20" y="24"/>
                  </a:lnTo>
                  <a:lnTo>
                    <a:pt x="25" y="22"/>
                  </a:lnTo>
                  <a:lnTo>
                    <a:pt x="28" y="20"/>
                  </a:lnTo>
                  <a:lnTo>
                    <a:pt x="31" y="17"/>
                  </a:lnTo>
                  <a:lnTo>
                    <a:pt x="32" y="14"/>
                  </a:lnTo>
                  <a:lnTo>
                    <a:pt x="32" y="14"/>
                  </a:lnTo>
                  <a:lnTo>
                    <a:pt x="31" y="10"/>
                  </a:lnTo>
                  <a:lnTo>
                    <a:pt x="30" y="8"/>
                  </a:lnTo>
                  <a:lnTo>
                    <a:pt x="37" y="8"/>
                  </a:lnTo>
                  <a:lnTo>
                    <a:pt x="37" y="1"/>
                  </a:lnTo>
                  <a:lnTo>
                    <a:pt x="25" y="1"/>
                  </a:lnTo>
                  <a:lnTo>
                    <a:pt x="25" y="1"/>
                  </a:lnTo>
                  <a:close/>
                  <a:moveTo>
                    <a:pt x="24" y="12"/>
                  </a:moveTo>
                  <a:lnTo>
                    <a:pt x="24" y="12"/>
                  </a:lnTo>
                  <a:lnTo>
                    <a:pt x="23" y="14"/>
                  </a:lnTo>
                  <a:lnTo>
                    <a:pt x="22" y="16"/>
                  </a:lnTo>
                  <a:lnTo>
                    <a:pt x="20" y="17"/>
                  </a:lnTo>
                  <a:lnTo>
                    <a:pt x="18" y="17"/>
                  </a:lnTo>
                  <a:lnTo>
                    <a:pt x="18" y="17"/>
                  </a:lnTo>
                  <a:lnTo>
                    <a:pt x="15" y="17"/>
                  </a:lnTo>
                  <a:lnTo>
                    <a:pt x="13" y="16"/>
                  </a:lnTo>
                  <a:lnTo>
                    <a:pt x="12" y="14"/>
                  </a:lnTo>
                  <a:lnTo>
                    <a:pt x="11" y="12"/>
                  </a:lnTo>
                  <a:lnTo>
                    <a:pt x="11" y="12"/>
                  </a:lnTo>
                  <a:lnTo>
                    <a:pt x="12" y="10"/>
                  </a:lnTo>
                  <a:lnTo>
                    <a:pt x="13" y="9"/>
                  </a:lnTo>
                  <a:lnTo>
                    <a:pt x="15" y="8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20" y="8"/>
                  </a:lnTo>
                  <a:lnTo>
                    <a:pt x="22" y="9"/>
                  </a:lnTo>
                  <a:lnTo>
                    <a:pt x="23" y="10"/>
                  </a:lnTo>
                  <a:lnTo>
                    <a:pt x="24" y="12"/>
                  </a:lnTo>
                  <a:lnTo>
                    <a:pt x="24" y="12"/>
                  </a:lnTo>
                  <a:close/>
                  <a:moveTo>
                    <a:pt x="26" y="40"/>
                  </a:moveTo>
                  <a:lnTo>
                    <a:pt x="26" y="40"/>
                  </a:lnTo>
                  <a:lnTo>
                    <a:pt x="26" y="42"/>
                  </a:lnTo>
                  <a:lnTo>
                    <a:pt x="24" y="43"/>
                  </a:lnTo>
                  <a:lnTo>
                    <a:pt x="22" y="44"/>
                  </a:lnTo>
                  <a:lnTo>
                    <a:pt x="18" y="44"/>
                  </a:lnTo>
                  <a:lnTo>
                    <a:pt x="18" y="44"/>
                  </a:lnTo>
                  <a:lnTo>
                    <a:pt x="14" y="44"/>
                  </a:lnTo>
                  <a:lnTo>
                    <a:pt x="11" y="43"/>
                  </a:lnTo>
                  <a:lnTo>
                    <a:pt x="9" y="41"/>
                  </a:lnTo>
                  <a:lnTo>
                    <a:pt x="8" y="40"/>
                  </a:lnTo>
                  <a:lnTo>
                    <a:pt x="8" y="40"/>
                  </a:lnTo>
                  <a:lnTo>
                    <a:pt x="9" y="37"/>
                  </a:lnTo>
                  <a:lnTo>
                    <a:pt x="10" y="36"/>
                  </a:lnTo>
                  <a:lnTo>
                    <a:pt x="13" y="35"/>
                  </a:lnTo>
                  <a:lnTo>
                    <a:pt x="17" y="35"/>
                  </a:lnTo>
                  <a:lnTo>
                    <a:pt x="17" y="35"/>
                  </a:lnTo>
                  <a:lnTo>
                    <a:pt x="18" y="35"/>
                  </a:lnTo>
                  <a:lnTo>
                    <a:pt x="18" y="35"/>
                  </a:lnTo>
                  <a:lnTo>
                    <a:pt x="22" y="35"/>
                  </a:lnTo>
                  <a:lnTo>
                    <a:pt x="24" y="36"/>
                  </a:lnTo>
                  <a:lnTo>
                    <a:pt x="26" y="37"/>
                  </a:lnTo>
                  <a:lnTo>
                    <a:pt x="26" y="40"/>
                  </a:lnTo>
                  <a:lnTo>
                    <a:pt x="26" y="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2" name="Freeform 13"/>
            <p:cNvSpPr>
              <a:spLocks noEditPoints="1"/>
            </p:cNvSpPr>
            <p:nvPr userDrawn="1"/>
          </p:nvSpPr>
          <p:spPr bwMode="auto">
            <a:xfrm>
              <a:off x="764" y="4236"/>
              <a:ext cx="33" cy="36"/>
            </a:xfrm>
            <a:custGeom>
              <a:avLst/>
              <a:gdLst>
                <a:gd name="T0" fmla="*/ 33 w 33"/>
                <a:gd name="T1" fmla="*/ 18 h 36"/>
                <a:gd name="T2" fmla="*/ 33 w 33"/>
                <a:gd name="T3" fmla="*/ 18 h 36"/>
                <a:gd name="T4" fmla="*/ 32 w 33"/>
                <a:gd name="T5" fmla="*/ 11 h 36"/>
                <a:gd name="T6" fmla="*/ 31 w 33"/>
                <a:gd name="T7" fmla="*/ 8 h 36"/>
                <a:gd name="T8" fmla="*/ 28 w 33"/>
                <a:gd name="T9" fmla="*/ 4 h 36"/>
                <a:gd name="T10" fmla="*/ 26 w 33"/>
                <a:gd name="T11" fmla="*/ 2 h 36"/>
                <a:gd name="T12" fmla="*/ 24 w 33"/>
                <a:gd name="T13" fmla="*/ 1 h 36"/>
                <a:gd name="T14" fmla="*/ 21 w 33"/>
                <a:gd name="T15" fmla="*/ 0 h 36"/>
                <a:gd name="T16" fmla="*/ 18 w 33"/>
                <a:gd name="T17" fmla="*/ 0 h 36"/>
                <a:gd name="T18" fmla="*/ 18 w 33"/>
                <a:gd name="T19" fmla="*/ 0 h 36"/>
                <a:gd name="T20" fmla="*/ 13 w 33"/>
                <a:gd name="T21" fmla="*/ 0 h 36"/>
                <a:gd name="T22" fmla="*/ 10 w 33"/>
                <a:gd name="T23" fmla="*/ 1 h 36"/>
                <a:gd name="T24" fmla="*/ 7 w 33"/>
                <a:gd name="T25" fmla="*/ 3 h 36"/>
                <a:gd name="T26" fmla="*/ 5 w 33"/>
                <a:gd name="T27" fmla="*/ 5 h 36"/>
                <a:gd name="T28" fmla="*/ 2 w 33"/>
                <a:gd name="T29" fmla="*/ 8 h 36"/>
                <a:gd name="T30" fmla="*/ 1 w 33"/>
                <a:gd name="T31" fmla="*/ 11 h 36"/>
                <a:gd name="T32" fmla="*/ 0 w 33"/>
                <a:gd name="T33" fmla="*/ 15 h 36"/>
                <a:gd name="T34" fmla="*/ 0 w 33"/>
                <a:gd name="T35" fmla="*/ 18 h 36"/>
                <a:gd name="T36" fmla="*/ 0 w 33"/>
                <a:gd name="T37" fmla="*/ 18 h 36"/>
                <a:gd name="T38" fmla="*/ 0 w 33"/>
                <a:gd name="T39" fmla="*/ 22 h 36"/>
                <a:gd name="T40" fmla="*/ 1 w 33"/>
                <a:gd name="T41" fmla="*/ 26 h 36"/>
                <a:gd name="T42" fmla="*/ 2 w 33"/>
                <a:gd name="T43" fmla="*/ 29 h 36"/>
                <a:gd name="T44" fmla="*/ 5 w 33"/>
                <a:gd name="T45" fmla="*/ 32 h 36"/>
                <a:gd name="T46" fmla="*/ 7 w 33"/>
                <a:gd name="T47" fmla="*/ 33 h 36"/>
                <a:gd name="T48" fmla="*/ 10 w 33"/>
                <a:gd name="T49" fmla="*/ 35 h 36"/>
                <a:gd name="T50" fmla="*/ 13 w 33"/>
                <a:gd name="T51" fmla="*/ 36 h 36"/>
                <a:gd name="T52" fmla="*/ 18 w 33"/>
                <a:gd name="T53" fmla="*/ 36 h 36"/>
                <a:gd name="T54" fmla="*/ 18 w 33"/>
                <a:gd name="T55" fmla="*/ 36 h 36"/>
                <a:gd name="T56" fmla="*/ 23 w 33"/>
                <a:gd name="T57" fmla="*/ 35 h 36"/>
                <a:gd name="T58" fmla="*/ 27 w 33"/>
                <a:gd name="T59" fmla="*/ 33 h 36"/>
                <a:gd name="T60" fmla="*/ 31 w 33"/>
                <a:gd name="T61" fmla="*/ 30 h 36"/>
                <a:gd name="T62" fmla="*/ 33 w 33"/>
                <a:gd name="T63" fmla="*/ 26 h 36"/>
                <a:gd name="T64" fmla="*/ 24 w 33"/>
                <a:gd name="T65" fmla="*/ 26 h 36"/>
                <a:gd name="T66" fmla="*/ 24 w 33"/>
                <a:gd name="T67" fmla="*/ 26 h 36"/>
                <a:gd name="T68" fmla="*/ 22 w 33"/>
                <a:gd name="T69" fmla="*/ 28 h 36"/>
                <a:gd name="T70" fmla="*/ 18 w 33"/>
                <a:gd name="T71" fmla="*/ 29 h 36"/>
                <a:gd name="T72" fmla="*/ 18 w 33"/>
                <a:gd name="T73" fmla="*/ 29 h 36"/>
                <a:gd name="T74" fmla="*/ 14 w 33"/>
                <a:gd name="T75" fmla="*/ 29 h 36"/>
                <a:gd name="T76" fmla="*/ 11 w 33"/>
                <a:gd name="T77" fmla="*/ 27 h 36"/>
                <a:gd name="T78" fmla="*/ 10 w 33"/>
                <a:gd name="T79" fmla="*/ 25 h 36"/>
                <a:gd name="T80" fmla="*/ 9 w 33"/>
                <a:gd name="T81" fmla="*/ 20 h 36"/>
                <a:gd name="T82" fmla="*/ 33 w 33"/>
                <a:gd name="T83" fmla="*/ 20 h 36"/>
                <a:gd name="T84" fmla="*/ 33 w 33"/>
                <a:gd name="T85" fmla="*/ 20 h 36"/>
                <a:gd name="T86" fmla="*/ 33 w 33"/>
                <a:gd name="T87" fmla="*/ 18 h 36"/>
                <a:gd name="T88" fmla="*/ 33 w 33"/>
                <a:gd name="T89" fmla="*/ 18 h 36"/>
                <a:gd name="T90" fmla="*/ 9 w 33"/>
                <a:gd name="T91" fmla="*/ 14 h 36"/>
                <a:gd name="T92" fmla="*/ 9 w 33"/>
                <a:gd name="T93" fmla="*/ 14 h 36"/>
                <a:gd name="T94" fmla="*/ 10 w 33"/>
                <a:gd name="T95" fmla="*/ 11 h 36"/>
                <a:gd name="T96" fmla="*/ 12 w 33"/>
                <a:gd name="T97" fmla="*/ 9 h 36"/>
                <a:gd name="T98" fmla="*/ 14 w 33"/>
                <a:gd name="T99" fmla="*/ 8 h 36"/>
                <a:gd name="T100" fmla="*/ 17 w 33"/>
                <a:gd name="T101" fmla="*/ 6 h 36"/>
                <a:gd name="T102" fmla="*/ 17 w 33"/>
                <a:gd name="T103" fmla="*/ 6 h 36"/>
                <a:gd name="T104" fmla="*/ 20 w 33"/>
                <a:gd name="T105" fmla="*/ 8 h 36"/>
                <a:gd name="T106" fmla="*/ 22 w 33"/>
                <a:gd name="T107" fmla="*/ 9 h 36"/>
                <a:gd name="T108" fmla="*/ 23 w 33"/>
                <a:gd name="T109" fmla="*/ 11 h 36"/>
                <a:gd name="T110" fmla="*/ 24 w 33"/>
                <a:gd name="T111" fmla="*/ 14 h 36"/>
                <a:gd name="T112" fmla="*/ 9 w 33"/>
                <a:gd name="T113" fmla="*/ 14 h 36"/>
                <a:gd name="T114" fmla="*/ 9 w 33"/>
                <a:gd name="T115" fmla="*/ 1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3" h="36">
                  <a:moveTo>
                    <a:pt x="33" y="18"/>
                  </a:moveTo>
                  <a:lnTo>
                    <a:pt x="33" y="18"/>
                  </a:lnTo>
                  <a:lnTo>
                    <a:pt x="32" y="11"/>
                  </a:lnTo>
                  <a:lnTo>
                    <a:pt x="31" y="8"/>
                  </a:lnTo>
                  <a:lnTo>
                    <a:pt x="28" y="4"/>
                  </a:lnTo>
                  <a:lnTo>
                    <a:pt x="26" y="2"/>
                  </a:lnTo>
                  <a:lnTo>
                    <a:pt x="24" y="1"/>
                  </a:lnTo>
                  <a:lnTo>
                    <a:pt x="21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3" y="0"/>
                  </a:lnTo>
                  <a:lnTo>
                    <a:pt x="10" y="1"/>
                  </a:lnTo>
                  <a:lnTo>
                    <a:pt x="7" y="3"/>
                  </a:lnTo>
                  <a:lnTo>
                    <a:pt x="5" y="5"/>
                  </a:lnTo>
                  <a:lnTo>
                    <a:pt x="2" y="8"/>
                  </a:lnTo>
                  <a:lnTo>
                    <a:pt x="1" y="11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22"/>
                  </a:lnTo>
                  <a:lnTo>
                    <a:pt x="1" y="26"/>
                  </a:lnTo>
                  <a:lnTo>
                    <a:pt x="2" y="29"/>
                  </a:lnTo>
                  <a:lnTo>
                    <a:pt x="5" y="32"/>
                  </a:lnTo>
                  <a:lnTo>
                    <a:pt x="7" y="33"/>
                  </a:lnTo>
                  <a:lnTo>
                    <a:pt x="10" y="35"/>
                  </a:lnTo>
                  <a:lnTo>
                    <a:pt x="13" y="36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23" y="35"/>
                  </a:lnTo>
                  <a:lnTo>
                    <a:pt x="27" y="33"/>
                  </a:lnTo>
                  <a:lnTo>
                    <a:pt x="31" y="30"/>
                  </a:lnTo>
                  <a:lnTo>
                    <a:pt x="33" y="26"/>
                  </a:lnTo>
                  <a:lnTo>
                    <a:pt x="24" y="26"/>
                  </a:lnTo>
                  <a:lnTo>
                    <a:pt x="24" y="26"/>
                  </a:lnTo>
                  <a:lnTo>
                    <a:pt x="22" y="28"/>
                  </a:lnTo>
                  <a:lnTo>
                    <a:pt x="18" y="29"/>
                  </a:lnTo>
                  <a:lnTo>
                    <a:pt x="18" y="29"/>
                  </a:lnTo>
                  <a:lnTo>
                    <a:pt x="14" y="29"/>
                  </a:lnTo>
                  <a:lnTo>
                    <a:pt x="11" y="27"/>
                  </a:lnTo>
                  <a:lnTo>
                    <a:pt x="10" y="25"/>
                  </a:lnTo>
                  <a:lnTo>
                    <a:pt x="9" y="20"/>
                  </a:lnTo>
                  <a:lnTo>
                    <a:pt x="33" y="20"/>
                  </a:lnTo>
                  <a:lnTo>
                    <a:pt x="33" y="20"/>
                  </a:lnTo>
                  <a:lnTo>
                    <a:pt x="33" y="18"/>
                  </a:lnTo>
                  <a:lnTo>
                    <a:pt x="33" y="18"/>
                  </a:lnTo>
                  <a:close/>
                  <a:moveTo>
                    <a:pt x="9" y="14"/>
                  </a:moveTo>
                  <a:lnTo>
                    <a:pt x="9" y="14"/>
                  </a:lnTo>
                  <a:lnTo>
                    <a:pt x="10" y="11"/>
                  </a:lnTo>
                  <a:lnTo>
                    <a:pt x="12" y="9"/>
                  </a:lnTo>
                  <a:lnTo>
                    <a:pt x="14" y="8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20" y="8"/>
                  </a:lnTo>
                  <a:lnTo>
                    <a:pt x="22" y="9"/>
                  </a:lnTo>
                  <a:lnTo>
                    <a:pt x="23" y="11"/>
                  </a:lnTo>
                  <a:lnTo>
                    <a:pt x="24" y="14"/>
                  </a:lnTo>
                  <a:lnTo>
                    <a:pt x="9" y="14"/>
                  </a:lnTo>
                  <a:lnTo>
                    <a:pt x="9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3" name="Freeform 14"/>
            <p:cNvSpPr>
              <a:spLocks/>
            </p:cNvSpPr>
            <p:nvPr userDrawn="1"/>
          </p:nvSpPr>
          <p:spPr bwMode="auto">
            <a:xfrm>
              <a:off x="803" y="4236"/>
              <a:ext cx="32" cy="35"/>
            </a:xfrm>
            <a:custGeom>
              <a:avLst/>
              <a:gdLst>
                <a:gd name="T0" fmla="*/ 1 w 32"/>
                <a:gd name="T1" fmla="*/ 11 h 35"/>
                <a:gd name="T2" fmla="*/ 1 w 32"/>
                <a:gd name="T3" fmla="*/ 13 h 35"/>
                <a:gd name="T4" fmla="*/ 1 w 32"/>
                <a:gd name="T5" fmla="*/ 35 h 35"/>
                <a:gd name="T6" fmla="*/ 10 w 32"/>
                <a:gd name="T7" fmla="*/ 35 h 35"/>
                <a:gd name="T8" fmla="*/ 10 w 32"/>
                <a:gd name="T9" fmla="*/ 18 h 35"/>
                <a:gd name="T10" fmla="*/ 10 w 32"/>
                <a:gd name="T11" fmla="*/ 18 h 35"/>
                <a:gd name="T12" fmla="*/ 10 w 32"/>
                <a:gd name="T13" fmla="*/ 13 h 35"/>
                <a:gd name="T14" fmla="*/ 12 w 32"/>
                <a:gd name="T15" fmla="*/ 11 h 35"/>
                <a:gd name="T16" fmla="*/ 13 w 32"/>
                <a:gd name="T17" fmla="*/ 9 h 35"/>
                <a:gd name="T18" fmla="*/ 16 w 32"/>
                <a:gd name="T19" fmla="*/ 8 h 35"/>
                <a:gd name="T20" fmla="*/ 16 w 32"/>
                <a:gd name="T21" fmla="*/ 8 h 35"/>
                <a:gd name="T22" fmla="*/ 20 w 32"/>
                <a:gd name="T23" fmla="*/ 9 h 35"/>
                <a:gd name="T24" fmla="*/ 21 w 32"/>
                <a:gd name="T25" fmla="*/ 10 h 35"/>
                <a:gd name="T26" fmla="*/ 22 w 32"/>
                <a:gd name="T27" fmla="*/ 13 h 35"/>
                <a:gd name="T28" fmla="*/ 23 w 32"/>
                <a:gd name="T29" fmla="*/ 17 h 35"/>
                <a:gd name="T30" fmla="*/ 23 w 32"/>
                <a:gd name="T31" fmla="*/ 35 h 35"/>
                <a:gd name="T32" fmla="*/ 32 w 32"/>
                <a:gd name="T33" fmla="*/ 35 h 35"/>
                <a:gd name="T34" fmla="*/ 32 w 32"/>
                <a:gd name="T35" fmla="*/ 15 h 35"/>
                <a:gd name="T36" fmla="*/ 32 w 32"/>
                <a:gd name="T37" fmla="*/ 15 h 35"/>
                <a:gd name="T38" fmla="*/ 32 w 32"/>
                <a:gd name="T39" fmla="*/ 9 h 35"/>
                <a:gd name="T40" fmla="*/ 29 w 32"/>
                <a:gd name="T41" fmla="*/ 5 h 35"/>
                <a:gd name="T42" fmla="*/ 29 w 32"/>
                <a:gd name="T43" fmla="*/ 5 h 35"/>
                <a:gd name="T44" fmla="*/ 28 w 32"/>
                <a:gd name="T45" fmla="*/ 3 h 35"/>
                <a:gd name="T46" fmla="*/ 26 w 32"/>
                <a:gd name="T47" fmla="*/ 1 h 35"/>
                <a:gd name="T48" fmla="*/ 23 w 32"/>
                <a:gd name="T49" fmla="*/ 0 h 35"/>
                <a:gd name="T50" fmla="*/ 20 w 32"/>
                <a:gd name="T51" fmla="*/ 0 h 35"/>
                <a:gd name="T52" fmla="*/ 20 w 32"/>
                <a:gd name="T53" fmla="*/ 0 h 35"/>
                <a:gd name="T54" fmla="*/ 16 w 32"/>
                <a:gd name="T55" fmla="*/ 0 h 35"/>
                <a:gd name="T56" fmla="*/ 14 w 32"/>
                <a:gd name="T57" fmla="*/ 1 h 35"/>
                <a:gd name="T58" fmla="*/ 11 w 32"/>
                <a:gd name="T59" fmla="*/ 3 h 35"/>
                <a:gd name="T60" fmla="*/ 9 w 32"/>
                <a:gd name="T61" fmla="*/ 5 h 35"/>
                <a:gd name="T62" fmla="*/ 9 w 32"/>
                <a:gd name="T63" fmla="*/ 5 h 35"/>
                <a:gd name="T64" fmla="*/ 9 w 32"/>
                <a:gd name="T65" fmla="*/ 1 h 35"/>
                <a:gd name="T66" fmla="*/ 0 w 32"/>
                <a:gd name="T67" fmla="*/ 1 h 35"/>
                <a:gd name="T68" fmla="*/ 0 w 32"/>
                <a:gd name="T69" fmla="*/ 1 h 35"/>
                <a:gd name="T70" fmla="*/ 0 w 32"/>
                <a:gd name="T71" fmla="*/ 4 h 35"/>
                <a:gd name="T72" fmla="*/ 1 w 32"/>
                <a:gd name="T73" fmla="*/ 11 h 35"/>
                <a:gd name="T74" fmla="*/ 1 w 32"/>
                <a:gd name="T75" fmla="*/ 1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" h="35">
                  <a:moveTo>
                    <a:pt x="1" y="11"/>
                  </a:moveTo>
                  <a:lnTo>
                    <a:pt x="1" y="13"/>
                  </a:lnTo>
                  <a:lnTo>
                    <a:pt x="1" y="35"/>
                  </a:lnTo>
                  <a:lnTo>
                    <a:pt x="10" y="35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10" y="13"/>
                  </a:lnTo>
                  <a:lnTo>
                    <a:pt x="12" y="11"/>
                  </a:lnTo>
                  <a:lnTo>
                    <a:pt x="13" y="9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20" y="9"/>
                  </a:lnTo>
                  <a:lnTo>
                    <a:pt x="21" y="10"/>
                  </a:lnTo>
                  <a:lnTo>
                    <a:pt x="22" y="13"/>
                  </a:lnTo>
                  <a:lnTo>
                    <a:pt x="23" y="17"/>
                  </a:lnTo>
                  <a:lnTo>
                    <a:pt x="23" y="35"/>
                  </a:lnTo>
                  <a:lnTo>
                    <a:pt x="32" y="35"/>
                  </a:lnTo>
                  <a:lnTo>
                    <a:pt x="32" y="15"/>
                  </a:lnTo>
                  <a:lnTo>
                    <a:pt x="32" y="15"/>
                  </a:lnTo>
                  <a:lnTo>
                    <a:pt x="32" y="9"/>
                  </a:lnTo>
                  <a:lnTo>
                    <a:pt x="29" y="5"/>
                  </a:lnTo>
                  <a:lnTo>
                    <a:pt x="29" y="5"/>
                  </a:lnTo>
                  <a:lnTo>
                    <a:pt x="28" y="3"/>
                  </a:lnTo>
                  <a:lnTo>
                    <a:pt x="26" y="1"/>
                  </a:lnTo>
                  <a:lnTo>
                    <a:pt x="23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4" y="1"/>
                  </a:lnTo>
                  <a:lnTo>
                    <a:pt x="11" y="3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4"/>
                  </a:lnTo>
                  <a:lnTo>
                    <a:pt x="1" y="11"/>
                  </a:lnTo>
                  <a:lnTo>
                    <a:pt x="1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4" name="Freeform 15"/>
            <p:cNvSpPr>
              <a:spLocks/>
            </p:cNvSpPr>
            <p:nvPr userDrawn="1"/>
          </p:nvSpPr>
          <p:spPr bwMode="auto">
            <a:xfrm>
              <a:off x="840" y="4226"/>
              <a:ext cx="24" cy="46"/>
            </a:xfrm>
            <a:custGeom>
              <a:avLst/>
              <a:gdLst>
                <a:gd name="T0" fmla="*/ 15 w 24"/>
                <a:gd name="T1" fmla="*/ 0 h 46"/>
                <a:gd name="T2" fmla="*/ 6 w 24"/>
                <a:gd name="T3" fmla="*/ 0 h 46"/>
                <a:gd name="T4" fmla="*/ 6 w 24"/>
                <a:gd name="T5" fmla="*/ 11 h 46"/>
                <a:gd name="T6" fmla="*/ 0 w 24"/>
                <a:gd name="T7" fmla="*/ 11 h 46"/>
                <a:gd name="T8" fmla="*/ 0 w 24"/>
                <a:gd name="T9" fmla="*/ 18 h 46"/>
                <a:gd name="T10" fmla="*/ 5 w 24"/>
                <a:gd name="T11" fmla="*/ 18 h 46"/>
                <a:gd name="T12" fmla="*/ 5 w 24"/>
                <a:gd name="T13" fmla="*/ 31 h 46"/>
                <a:gd name="T14" fmla="*/ 5 w 24"/>
                <a:gd name="T15" fmla="*/ 31 h 46"/>
                <a:gd name="T16" fmla="*/ 5 w 24"/>
                <a:gd name="T17" fmla="*/ 35 h 46"/>
                <a:gd name="T18" fmla="*/ 5 w 24"/>
                <a:gd name="T19" fmla="*/ 35 h 46"/>
                <a:gd name="T20" fmla="*/ 5 w 24"/>
                <a:gd name="T21" fmla="*/ 40 h 46"/>
                <a:gd name="T22" fmla="*/ 7 w 24"/>
                <a:gd name="T23" fmla="*/ 43 h 46"/>
                <a:gd name="T24" fmla="*/ 7 w 24"/>
                <a:gd name="T25" fmla="*/ 43 h 46"/>
                <a:gd name="T26" fmla="*/ 11 w 24"/>
                <a:gd name="T27" fmla="*/ 45 h 46"/>
                <a:gd name="T28" fmla="*/ 15 w 24"/>
                <a:gd name="T29" fmla="*/ 46 h 46"/>
                <a:gd name="T30" fmla="*/ 15 w 24"/>
                <a:gd name="T31" fmla="*/ 46 h 46"/>
                <a:gd name="T32" fmla="*/ 19 w 24"/>
                <a:gd name="T33" fmla="*/ 46 h 46"/>
                <a:gd name="T34" fmla="*/ 24 w 24"/>
                <a:gd name="T35" fmla="*/ 44 h 46"/>
                <a:gd name="T36" fmla="*/ 24 w 24"/>
                <a:gd name="T37" fmla="*/ 37 h 46"/>
                <a:gd name="T38" fmla="*/ 24 w 24"/>
                <a:gd name="T39" fmla="*/ 37 h 46"/>
                <a:gd name="T40" fmla="*/ 18 w 24"/>
                <a:gd name="T41" fmla="*/ 38 h 46"/>
                <a:gd name="T42" fmla="*/ 18 w 24"/>
                <a:gd name="T43" fmla="*/ 38 h 46"/>
                <a:gd name="T44" fmla="*/ 16 w 24"/>
                <a:gd name="T45" fmla="*/ 38 h 46"/>
                <a:gd name="T46" fmla="*/ 15 w 24"/>
                <a:gd name="T47" fmla="*/ 38 h 46"/>
                <a:gd name="T48" fmla="*/ 15 w 24"/>
                <a:gd name="T49" fmla="*/ 34 h 46"/>
                <a:gd name="T50" fmla="*/ 15 w 24"/>
                <a:gd name="T51" fmla="*/ 34 h 46"/>
                <a:gd name="T52" fmla="*/ 15 w 24"/>
                <a:gd name="T53" fmla="*/ 31 h 46"/>
                <a:gd name="T54" fmla="*/ 15 w 24"/>
                <a:gd name="T55" fmla="*/ 18 h 46"/>
                <a:gd name="T56" fmla="*/ 23 w 24"/>
                <a:gd name="T57" fmla="*/ 18 h 46"/>
                <a:gd name="T58" fmla="*/ 23 w 24"/>
                <a:gd name="T59" fmla="*/ 11 h 46"/>
                <a:gd name="T60" fmla="*/ 15 w 24"/>
                <a:gd name="T61" fmla="*/ 11 h 46"/>
                <a:gd name="T62" fmla="*/ 15 w 24"/>
                <a:gd name="T63" fmla="*/ 0 h 46"/>
                <a:gd name="T64" fmla="*/ 15 w 24"/>
                <a:gd name="T65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4" h="46">
                  <a:moveTo>
                    <a:pt x="15" y="0"/>
                  </a:moveTo>
                  <a:lnTo>
                    <a:pt x="6" y="0"/>
                  </a:lnTo>
                  <a:lnTo>
                    <a:pt x="6" y="11"/>
                  </a:lnTo>
                  <a:lnTo>
                    <a:pt x="0" y="11"/>
                  </a:lnTo>
                  <a:lnTo>
                    <a:pt x="0" y="18"/>
                  </a:lnTo>
                  <a:lnTo>
                    <a:pt x="5" y="18"/>
                  </a:lnTo>
                  <a:lnTo>
                    <a:pt x="5" y="31"/>
                  </a:lnTo>
                  <a:lnTo>
                    <a:pt x="5" y="31"/>
                  </a:lnTo>
                  <a:lnTo>
                    <a:pt x="5" y="35"/>
                  </a:lnTo>
                  <a:lnTo>
                    <a:pt x="5" y="35"/>
                  </a:lnTo>
                  <a:lnTo>
                    <a:pt x="5" y="40"/>
                  </a:lnTo>
                  <a:lnTo>
                    <a:pt x="7" y="43"/>
                  </a:lnTo>
                  <a:lnTo>
                    <a:pt x="7" y="43"/>
                  </a:lnTo>
                  <a:lnTo>
                    <a:pt x="11" y="45"/>
                  </a:lnTo>
                  <a:lnTo>
                    <a:pt x="15" y="46"/>
                  </a:lnTo>
                  <a:lnTo>
                    <a:pt x="15" y="46"/>
                  </a:lnTo>
                  <a:lnTo>
                    <a:pt x="19" y="46"/>
                  </a:lnTo>
                  <a:lnTo>
                    <a:pt x="24" y="44"/>
                  </a:lnTo>
                  <a:lnTo>
                    <a:pt x="24" y="37"/>
                  </a:lnTo>
                  <a:lnTo>
                    <a:pt x="24" y="37"/>
                  </a:lnTo>
                  <a:lnTo>
                    <a:pt x="18" y="38"/>
                  </a:lnTo>
                  <a:lnTo>
                    <a:pt x="18" y="38"/>
                  </a:lnTo>
                  <a:lnTo>
                    <a:pt x="16" y="38"/>
                  </a:lnTo>
                  <a:lnTo>
                    <a:pt x="15" y="38"/>
                  </a:lnTo>
                  <a:lnTo>
                    <a:pt x="15" y="34"/>
                  </a:lnTo>
                  <a:lnTo>
                    <a:pt x="15" y="34"/>
                  </a:lnTo>
                  <a:lnTo>
                    <a:pt x="15" y="31"/>
                  </a:lnTo>
                  <a:lnTo>
                    <a:pt x="15" y="18"/>
                  </a:lnTo>
                  <a:lnTo>
                    <a:pt x="23" y="18"/>
                  </a:lnTo>
                  <a:lnTo>
                    <a:pt x="23" y="11"/>
                  </a:lnTo>
                  <a:lnTo>
                    <a:pt x="15" y="11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" name="Freeform 16"/>
            <p:cNvSpPr>
              <a:spLocks/>
            </p:cNvSpPr>
            <p:nvPr userDrawn="1"/>
          </p:nvSpPr>
          <p:spPr bwMode="auto">
            <a:xfrm>
              <a:off x="869" y="4237"/>
              <a:ext cx="32" cy="35"/>
            </a:xfrm>
            <a:custGeom>
              <a:avLst/>
              <a:gdLst>
                <a:gd name="T0" fmla="*/ 0 w 32"/>
                <a:gd name="T1" fmla="*/ 20 h 35"/>
                <a:gd name="T2" fmla="*/ 0 w 32"/>
                <a:gd name="T3" fmla="*/ 20 h 35"/>
                <a:gd name="T4" fmla="*/ 0 w 32"/>
                <a:gd name="T5" fmla="*/ 25 h 35"/>
                <a:gd name="T6" fmla="*/ 1 w 32"/>
                <a:gd name="T7" fmla="*/ 28 h 35"/>
                <a:gd name="T8" fmla="*/ 1 w 32"/>
                <a:gd name="T9" fmla="*/ 28 h 35"/>
                <a:gd name="T10" fmla="*/ 3 w 32"/>
                <a:gd name="T11" fmla="*/ 31 h 35"/>
                <a:gd name="T12" fmla="*/ 5 w 32"/>
                <a:gd name="T13" fmla="*/ 33 h 35"/>
                <a:gd name="T14" fmla="*/ 9 w 32"/>
                <a:gd name="T15" fmla="*/ 34 h 35"/>
                <a:gd name="T16" fmla="*/ 13 w 32"/>
                <a:gd name="T17" fmla="*/ 35 h 35"/>
                <a:gd name="T18" fmla="*/ 13 w 32"/>
                <a:gd name="T19" fmla="*/ 35 h 35"/>
                <a:gd name="T20" fmla="*/ 16 w 32"/>
                <a:gd name="T21" fmla="*/ 35 h 35"/>
                <a:gd name="T22" fmla="*/ 18 w 32"/>
                <a:gd name="T23" fmla="*/ 34 h 35"/>
                <a:gd name="T24" fmla="*/ 21 w 32"/>
                <a:gd name="T25" fmla="*/ 32 h 35"/>
                <a:gd name="T26" fmla="*/ 23 w 32"/>
                <a:gd name="T27" fmla="*/ 30 h 35"/>
                <a:gd name="T28" fmla="*/ 23 w 32"/>
                <a:gd name="T29" fmla="*/ 30 h 35"/>
                <a:gd name="T30" fmla="*/ 24 w 32"/>
                <a:gd name="T31" fmla="*/ 34 h 35"/>
                <a:gd name="T32" fmla="*/ 32 w 32"/>
                <a:gd name="T33" fmla="*/ 34 h 35"/>
                <a:gd name="T34" fmla="*/ 32 w 32"/>
                <a:gd name="T35" fmla="*/ 34 h 35"/>
                <a:gd name="T36" fmla="*/ 31 w 32"/>
                <a:gd name="T37" fmla="*/ 33 h 35"/>
                <a:gd name="T38" fmla="*/ 31 w 32"/>
                <a:gd name="T39" fmla="*/ 33 h 35"/>
                <a:gd name="T40" fmla="*/ 31 w 32"/>
                <a:gd name="T41" fmla="*/ 29 h 35"/>
                <a:gd name="T42" fmla="*/ 31 w 32"/>
                <a:gd name="T43" fmla="*/ 29 h 35"/>
                <a:gd name="T44" fmla="*/ 31 w 32"/>
                <a:gd name="T45" fmla="*/ 26 h 35"/>
                <a:gd name="T46" fmla="*/ 31 w 32"/>
                <a:gd name="T47" fmla="*/ 24 h 35"/>
                <a:gd name="T48" fmla="*/ 31 w 32"/>
                <a:gd name="T49" fmla="*/ 0 h 35"/>
                <a:gd name="T50" fmla="*/ 22 w 32"/>
                <a:gd name="T51" fmla="*/ 0 h 35"/>
                <a:gd name="T52" fmla="*/ 22 w 32"/>
                <a:gd name="T53" fmla="*/ 18 h 35"/>
                <a:gd name="T54" fmla="*/ 22 w 32"/>
                <a:gd name="T55" fmla="*/ 18 h 35"/>
                <a:gd name="T56" fmla="*/ 22 w 32"/>
                <a:gd name="T57" fmla="*/ 23 h 35"/>
                <a:gd name="T58" fmla="*/ 21 w 32"/>
                <a:gd name="T59" fmla="*/ 25 h 35"/>
                <a:gd name="T60" fmla="*/ 18 w 32"/>
                <a:gd name="T61" fmla="*/ 27 h 35"/>
                <a:gd name="T62" fmla="*/ 15 w 32"/>
                <a:gd name="T63" fmla="*/ 27 h 35"/>
                <a:gd name="T64" fmla="*/ 15 w 32"/>
                <a:gd name="T65" fmla="*/ 27 h 35"/>
                <a:gd name="T66" fmla="*/ 13 w 32"/>
                <a:gd name="T67" fmla="*/ 27 h 35"/>
                <a:gd name="T68" fmla="*/ 11 w 32"/>
                <a:gd name="T69" fmla="*/ 26 h 35"/>
                <a:gd name="T70" fmla="*/ 10 w 32"/>
                <a:gd name="T71" fmla="*/ 23 h 35"/>
                <a:gd name="T72" fmla="*/ 10 w 32"/>
                <a:gd name="T73" fmla="*/ 19 h 35"/>
                <a:gd name="T74" fmla="*/ 10 w 32"/>
                <a:gd name="T75" fmla="*/ 0 h 35"/>
                <a:gd name="T76" fmla="*/ 0 w 32"/>
                <a:gd name="T77" fmla="*/ 0 h 35"/>
                <a:gd name="T78" fmla="*/ 0 w 32"/>
                <a:gd name="T79" fmla="*/ 20 h 35"/>
                <a:gd name="T80" fmla="*/ 0 w 32"/>
                <a:gd name="T81" fmla="*/ 2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" h="35">
                  <a:moveTo>
                    <a:pt x="0" y="20"/>
                  </a:moveTo>
                  <a:lnTo>
                    <a:pt x="0" y="20"/>
                  </a:lnTo>
                  <a:lnTo>
                    <a:pt x="0" y="25"/>
                  </a:lnTo>
                  <a:lnTo>
                    <a:pt x="1" y="28"/>
                  </a:lnTo>
                  <a:lnTo>
                    <a:pt x="1" y="28"/>
                  </a:lnTo>
                  <a:lnTo>
                    <a:pt x="3" y="31"/>
                  </a:lnTo>
                  <a:lnTo>
                    <a:pt x="5" y="33"/>
                  </a:lnTo>
                  <a:lnTo>
                    <a:pt x="9" y="34"/>
                  </a:lnTo>
                  <a:lnTo>
                    <a:pt x="13" y="35"/>
                  </a:lnTo>
                  <a:lnTo>
                    <a:pt x="13" y="35"/>
                  </a:lnTo>
                  <a:lnTo>
                    <a:pt x="16" y="35"/>
                  </a:lnTo>
                  <a:lnTo>
                    <a:pt x="18" y="34"/>
                  </a:lnTo>
                  <a:lnTo>
                    <a:pt x="21" y="32"/>
                  </a:lnTo>
                  <a:lnTo>
                    <a:pt x="23" y="30"/>
                  </a:lnTo>
                  <a:lnTo>
                    <a:pt x="23" y="30"/>
                  </a:lnTo>
                  <a:lnTo>
                    <a:pt x="24" y="34"/>
                  </a:lnTo>
                  <a:lnTo>
                    <a:pt x="32" y="34"/>
                  </a:lnTo>
                  <a:lnTo>
                    <a:pt x="32" y="34"/>
                  </a:lnTo>
                  <a:lnTo>
                    <a:pt x="31" y="33"/>
                  </a:lnTo>
                  <a:lnTo>
                    <a:pt x="31" y="33"/>
                  </a:lnTo>
                  <a:lnTo>
                    <a:pt x="31" y="29"/>
                  </a:lnTo>
                  <a:lnTo>
                    <a:pt x="31" y="29"/>
                  </a:lnTo>
                  <a:lnTo>
                    <a:pt x="31" y="26"/>
                  </a:lnTo>
                  <a:lnTo>
                    <a:pt x="31" y="24"/>
                  </a:lnTo>
                  <a:lnTo>
                    <a:pt x="31" y="0"/>
                  </a:lnTo>
                  <a:lnTo>
                    <a:pt x="22" y="0"/>
                  </a:lnTo>
                  <a:lnTo>
                    <a:pt x="22" y="18"/>
                  </a:lnTo>
                  <a:lnTo>
                    <a:pt x="22" y="18"/>
                  </a:lnTo>
                  <a:lnTo>
                    <a:pt x="22" y="23"/>
                  </a:lnTo>
                  <a:lnTo>
                    <a:pt x="21" y="25"/>
                  </a:lnTo>
                  <a:lnTo>
                    <a:pt x="18" y="27"/>
                  </a:lnTo>
                  <a:lnTo>
                    <a:pt x="15" y="27"/>
                  </a:lnTo>
                  <a:lnTo>
                    <a:pt x="15" y="27"/>
                  </a:lnTo>
                  <a:lnTo>
                    <a:pt x="13" y="27"/>
                  </a:lnTo>
                  <a:lnTo>
                    <a:pt x="11" y="26"/>
                  </a:lnTo>
                  <a:lnTo>
                    <a:pt x="10" y="23"/>
                  </a:lnTo>
                  <a:lnTo>
                    <a:pt x="10" y="19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2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" name="Freeform 17"/>
            <p:cNvSpPr>
              <a:spLocks/>
            </p:cNvSpPr>
            <p:nvPr userDrawn="1"/>
          </p:nvSpPr>
          <p:spPr bwMode="auto">
            <a:xfrm>
              <a:off x="910" y="4236"/>
              <a:ext cx="22" cy="35"/>
            </a:xfrm>
            <a:custGeom>
              <a:avLst/>
              <a:gdLst>
                <a:gd name="T0" fmla="*/ 0 w 22"/>
                <a:gd name="T1" fmla="*/ 5 h 35"/>
                <a:gd name="T2" fmla="*/ 0 w 22"/>
                <a:gd name="T3" fmla="*/ 10 h 35"/>
                <a:gd name="T4" fmla="*/ 0 w 22"/>
                <a:gd name="T5" fmla="*/ 12 h 35"/>
                <a:gd name="T6" fmla="*/ 0 w 22"/>
                <a:gd name="T7" fmla="*/ 35 h 35"/>
                <a:gd name="T8" fmla="*/ 10 w 22"/>
                <a:gd name="T9" fmla="*/ 35 h 35"/>
                <a:gd name="T10" fmla="*/ 10 w 22"/>
                <a:gd name="T11" fmla="*/ 19 h 35"/>
                <a:gd name="T12" fmla="*/ 10 w 22"/>
                <a:gd name="T13" fmla="*/ 19 h 35"/>
                <a:gd name="T14" fmla="*/ 10 w 22"/>
                <a:gd name="T15" fmla="*/ 14 h 35"/>
                <a:gd name="T16" fmla="*/ 11 w 22"/>
                <a:gd name="T17" fmla="*/ 11 h 35"/>
                <a:gd name="T18" fmla="*/ 13 w 22"/>
                <a:gd name="T19" fmla="*/ 9 h 35"/>
                <a:gd name="T20" fmla="*/ 16 w 22"/>
                <a:gd name="T21" fmla="*/ 8 h 35"/>
                <a:gd name="T22" fmla="*/ 16 w 22"/>
                <a:gd name="T23" fmla="*/ 8 h 35"/>
                <a:gd name="T24" fmla="*/ 20 w 22"/>
                <a:gd name="T25" fmla="*/ 9 h 35"/>
                <a:gd name="T26" fmla="*/ 22 w 22"/>
                <a:gd name="T27" fmla="*/ 10 h 35"/>
                <a:gd name="T28" fmla="*/ 22 w 22"/>
                <a:gd name="T29" fmla="*/ 0 h 35"/>
                <a:gd name="T30" fmla="*/ 22 w 22"/>
                <a:gd name="T31" fmla="*/ 0 h 35"/>
                <a:gd name="T32" fmla="*/ 22 w 22"/>
                <a:gd name="T33" fmla="*/ 0 h 35"/>
                <a:gd name="T34" fmla="*/ 20 w 22"/>
                <a:gd name="T35" fmla="*/ 0 h 35"/>
                <a:gd name="T36" fmla="*/ 20 w 22"/>
                <a:gd name="T37" fmla="*/ 0 h 35"/>
                <a:gd name="T38" fmla="*/ 16 w 22"/>
                <a:gd name="T39" fmla="*/ 0 h 35"/>
                <a:gd name="T40" fmla="*/ 14 w 22"/>
                <a:gd name="T41" fmla="*/ 2 h 35"/>
                <a:gd name="T42" fmla="*/ 11 w 22"/>
                <a:gd name="T43" fmla="*/ 4 h 35"/>
                <a:gd name="T44" fmla="*/ 9 w 22"/>
                <a:gd name="T45" fmla="*/ 8 h 35"/>
                <a:gd name="T46" fmla="*/ 9 w 22"/>
                <a:gd name="T47" fmla="*/ 8 h 35"/>
                <a:gd name="T48" fmla="*/ 9 w 22"/>
                <a:gd name="T49" fmla="*/ 6 h 35"/>
                <a:gd name="T50" fmla="*/ 9 w 22"/>
                <a:gd name="T51" fmla="*/ 6 h 35"/>
                <a:gd name="T52" fmla="*/ 9 w 22"/>
                <a:gd name="T53" fmla="*/ 1 h 35"/>
                <a:gd name="T54" fmla="*/ 0 w 22"/>
                <a:gd name="T55" fmla="*/ 1 h 35"/>
                <a:gd name="T56" fmla="*/ 0 w 22"/>
                <a:gd name="T57" fmla="*/ 1 h 35"/>
                <a:gd name="T58" fmla="*/ 0 w 22"/>
                <a:gd name="T59" fmla="*/ 5 h 35"/>
                <a:gd name="T60" fmla="*/ 0 w 22"/>
                <a:gd name="T61" fmla="*/ 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2" h="35">
                  <a:moveTo>
                    <a:pt x="0" y="5"/>
                  </a:moveTo>
                  <a:lnTo>
                    <a:pt x="0" y="10"/>
                  </a:lnTo>
                  <a:lnTo>
                    <a:pt x="0" y="12"/>
                  </a:lnTo>
                  <a:lnTo>
                    <a:pt x="0" y="35"/>
                  </a:lnTo>
                  <a:lnTo>
                    <a:pt x="10" y="35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0" y="14"/>
                  </a:lnTo>
                  <a:lnTo>
                    <a:pt x="11" y="11"/>
                  </a:lnTo>
                  <a:lnTo>
                    <a:pt x="13" y="9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20" y="9"/>
                  </a:lnTo>
                  <a:lnTo>
                    <a:pt x="22" y="1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4" y="2"/>
                  </a:lnTo>
                  <a:lnTo>
                    <a:pt x="11" y="4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6"/>
                  </a:lnTo>
                  <a:lnTo>
                    <a:pt x="9" y="6"/>
                  </a:lnTo>
                  <a:lnTo>
                    <a:pt x="9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7" name="Freeform 18"/>
            <p:cNvSpPr>
              <a:spLocks/>
            </p:cNvSpPr>
            <p:nvPr userDrawn="1"/>
          </p:nvSpPr>
          <p:spPr bwMode="auto">
            <a:xfrm>
              <a:off x="949" y="4221"/>
              <a:ext cx="24" cy="50"/>
            </a:xfrm>
            <a:custGeom>
              <a:avLst/>
              <a:gdLst>
                <a:gd name="T0" fmla="*/ 14 w 24"/>
                <a:gd name="T1" fmla="*/ 15 h 50"/>
                <a:gd name="T2" fmla="*/ 14 w 24"/>
                <a:gd name="T3" fmla="*/ 15 h 50"/>
                <a:gd name="T4" fmla="*/ 15 w 24"/>
                <a:gd name="T5" fmla="*/ 10 h 50"/>
                <a:gd name="T6" fmla="*/ 16 w 24"/>
                <a:gd name="T7" fmla="*/ 9 h 50"/>
                <a:gd name="T8" fmla="*/ 17 w 24"/>
                <a:gd name="T9" fmla="*/ 8 h 50"/>
                <a:gd name="T10" fmla="*/ 17 w 24"/>
                <a:gd name="T11" fmla="*/ 8 h 50"/>
                <a:gd name="T12" fmla="*/ 24 w 24"/>
                <a:gd name="T13" fmla="*/ 9 h 50"/>
                <a:gd name="T14" fmla="*/ 24 w 24"/>
                <a:gd name="T15" fmla="*/ 2 h 50"/>
                <a:gd name="T16" fmla="*/ 24 w 24"/>
                <a:gd name="T17" fmla="*/ 2 h 50"/>
                <a:gd name="T18" fmla="*/ 19 w 24"/>
                <a:gd name="T19" fmla="*/ 0 h 50"/>
                <a:gd name="T20" fmla="*/ 16 w 24"/>
                <a:gd name="T21" fmla="*/ 0 h 50"/>
                <a:gd name="T22" fmla="*/ 16 w 24"/>
                <a:gd name="T23" fmla="*/ 0 h 50"/>
                <a:gd name="T24" fmla="*/ 12 w 24"/>
                <a:gd name="T25" fmla="*/ 1 h 50"/>
                <a:gd name="T26" fmla="*/ 10 w 24"/>
                <a:gd name="T27" fmla="*/ 2 h 50"/>
                <a:gd name="T28" fmla="*/ 10 w 24"/>
                <a:gd name="T29" fmla="*/ 2 h 50"/>
                <a:gd name="T30" fmla="*/ 8 w 24"/>
                <a:gd name="T31" fmla="*/ 3 h 50"/>
                <a:gd name="T32" fmla="*/ 5 w 24"/>
                <a:gd name="T33" fmla="*/ 7 h 50"/>
                <a:gd name="T34" fmla="*/ 5 w 24"/>
                <a:gd name="T35" fmla="*/ 10 h 50"/>
                <a:gd name="T36" fmla="*/ 4 w 24"/>
                <a:gd name="T37" fmla="*/ 14 h 50"/>
                <a:gd name="T38" fmla="*/ 4 w 24"/>
                <a:gd name="T39" fmla="*/ 16 h 50"/>
                <a:gd name="T40" fmla="*/ 0 w 24"/>
                <a:gd name="T41" fmla="*/ 16 h 50"/>
                <a:gd name="T42" fmla="*/ 0 w 24"/>
                <a:gd name="T43" fmla="*/ 23 h 50"/>
                <a:gd name="T44" fmla="*/ 4 w 24"/>
                <a:gd name="T45" fmla="*/ 23 h 50"/>
                <a:gd name="T46" fmla="*/ 4 w 24"/>
                <a:gd name="T47" fmla="*/ 50 h 50"/>
                <a:gd name="T48" fmla="*/ 14 w 24"/>
                <a:gd name="T49" fmla="*/ 50 h 50"/>
                <a:gd name="T50" fmla="*/ 14 w 24"/>
                <a:gd name="T51" fmla="*/ 23 h 50"/>
                <a:gd name="T52" fmla="*/ 23 w 24"/>
                <a:gd name="T53" fmla="*/ 23 h 50"/>
                <a:gd name="T54" fmla="*/ 23 w 24"/>
                <a:gd name="T55" fmla="*/ 16 h 50"/>
                <a:gd name="T56" fmla="*/ 14 w 24"/>
                <a:gd name="T57" fmla="*/ 16 h 50"/>
                <a:gd name="T58" fmla="*/ 14 w 24"/>
                <a:gd name="T59" fmla="*/ 15 h 50"/>
                <a:gd name="T60" fmla="*/ 14 w 24"/>
                <a:gd name="T61" fmla="*/ 15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4" h="50">
                  <a:moveTo>
                    <a:pt x="14" y="15"/>
                  </a:moveTo>
                  <a:lnTo>
                    <a:pt x="14" y="15"/>
                  </a:lnTo>
                  <a:lnTo>
                    <a:pt x="15" y="10"/>
                  </a:lnTo>
                  <a:lnTo>
                    <a:pt x="16" y="9"/>
                  </a:lnTo>
                  <a:lnTo>
                    <a:pt x="17" y="8"/>
                  </a:lnTo>
                  <a:lnTo>
                    <a:pt x="17" y="8"/>
                  </a:lnTo>
                  <a:lnTo>
                    <a:pt x="24" y="9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2" y="1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8" y="3"/>
                  </a:lnTo>
                  <a:lnTo>
                    <a:pt x="5" y="7"/>
                  </a:lnTo>
                  <a:lnTo>
                    <a:pt x="5" y="10"/>
                  </a:lnTo>
                  <a:lnTo>
                    <a:pt x="4" y="14"/>
                  </a:lnTo>
                  <a:lnTo>
                    <a:pt x="4" y="16"/>
                  </a:lnTo>
                  <a:lnTo>
                    <a:pt x="0" y="16"/>
                  </a:lnTo>
                  <a:lnTo>
                    <a:pt x="0" y="23"/>
                  </a:lnTo>
                  <a:lnTo>
                    <a:pt x="4" y="23"/>
                  </a:lnTo>
                  <a:lnTo>
                    <a:pt x="4" y="50"/>
                  </a:lnTo>
                  <a:lnTo>
                    <a:pt x="14" y="50"/>
                  </a:lnTo>
                  <a:lnTo>
                    <a:pt x="14" y="23"/>
                  </a:lnTo>
                  <a:lnTo>
                    <a:pt x="23" y="23"/>
                  </a:lnTo>
                  <a:lnTo>
                    <a:pt x="23" y="16"/>
                  </a:lnTo>
                  <a:lnTo>
                    <a:pt x="14" y="16"/>
                  </a:lnTo>
                  <a:lnTo>
                    <a:pt x="14" y="15"/>
                  </a:lnTo>
                  <a:lnTo>
                    <a:pt x="14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8" name="Freeform 19"/>
            <p:cNvSpPr>
              <a:spLocks noEditPoints="1"/>
            </p:cNvSpPr>
            <p:nvPr userDrawn="1"/>
          </p:nvSpPr>
          <p:spPr bwMode="auto">
            <a:xfrm>
              <a:off x="976" y="4222"/>
              <a:ext cx="32" cy="50"/>
            </a:xfrm>
            <a:custGeom>
              <a:avLst/>
              <a:gdLst>
                <a:gd name="T0" fmla="*/ 0 w 32"/>
                <a:gd name="T1" fmla="*/ 35 h 50"/>
                <a:gd name="T2" fmla="*/ 1 w 32"/>
                <a:gd name="T3" fmla="*/ 43 h 50"/>
                <a:gd name="T4" fmla="*/ 3 w 32"/>
                <a:gd name="T5" fmla="*/ 46 h 50"/>
                <a:gd name="T6" fmla="*/ 10 w 32"/>
                <a:gd name="T7" fmla="*/ 49 h 50"/>
                <a:gd name="T8" fmla="*/ 13 w 32"/>
                <a:gd name="T9" fmla="*/ 50 h 50"/>
                <a:gd name="T10" fmla="*/ 18 w 32"/>
                <a:gd name="T11" fmla="*/ 49 h 50"/>
                <a:gd name="T12" fmla="*/ 23 w 32"/>
                <a:gd name="T13" fmla="*/ 45 h 50"/>
                <a:gd name="T14" fmla="*/ 24 w 32"/>
                <a:gd name="T15" fmla="*/ 49 h 50"/>
                <a:gd name="T16" fmla="*/ 32 w 32"/>
                <a:gd name="T17" fmla="*/ 49 h 50"/>
                <a:gd name="T18" fmla="*/ 32 w 32"/>
                <a:gd name="T19" fmla="*/ 48 h 50"/>
                <a:gd name="T20" fmla="*/ 31 w 32"/>
                <a:gd name="T21" fmla="*/ 44 h 50"/>
                <a:gd name="T22" fmla="*/ 31 w 32"/>
                <a:gd name="T23" fmla="*/ 39 h 50"/>
                <a:gd name="T24" fmla="*/ 23 w 32"/>
                <a:gd name="T25" fmla="*/ 15 h 50"/>
                <a:gd name="T26" fmla="*/ 23 w 32"/>
                <a:gd name="T27" fmla="*/ 33 h 50"/>
                <a:gd name="T28" fmla="*/ 21 w 32"/>
                <a:gd name="T29" fmla="*/ 40 h 50"/>
                <a:gd name="T30" fmla="*/ 15 w 32"/>
                <a:gd name="T31" fmla="*/ 42 h 50"/>
                <a:gd name="T32" fmla="*/ 13 w 32"/>
                <a:gd name="T33" fmla="*/ 42 h 50"/>
                <a:gd name="T34" fmla="*/ 10 w 32"/>
                <a:gd name="T35" fmla="*/ 38 h 50"/>
                <a:gd name="T36" fmla="*/ 10 w 32"/>
                <a:gd name="T37" fmla="*/ 15 h 50"/>
                <a:gd name="T38" fmla="*/ 0 w 32"/>
                <a:gd name="T39" fmla="*/ 35 h 50"/>
                <a:gd name="T40" fmla="*/ 3 w 32"/>
                <a:gd name="T41" fmla="*/ 6 h 50"/>
                <a:gd name="T42" fmla="*/ 3 w 32"/>
                <a:gd name="T43" fmla="*/ 8 h 50"/>
                <a:gd name="T44" fmla="*/ 6 w 32"/>
                <a:gd name="T45" fmla="*/ 10 h 50"/>
                <a:gd name="T46" fmla="*/ 9 w 32"/>
                <a:gd name="T47" fmla="*/ 11 h 50"/>
                <a:gd name="T48" fmla="*/ 12 w 32"/>
                <a:gd name="T49" fmla="*/ 9 h 50"/>
                <a:gd name="T50" fmla="*/ 13 w 32"/>
                <a:gd name="T51" fmla="*/ 6 h 50"/>
                <a:gd name="T52" fmla="*/ 13 w 32"/>
                <a:gd name="T53" fmla="*/ 3 h 50"/>
                <a:gd name="T54" fmla="*/ 11 w 32"/>
                <a:gd name="T55" fmla="*/ 1 h 50"/>
                <a:gd name="T56" fmla="*/ 9 w 32"/>
                <a:gd name="T57" fmla="*/ 0 h 50"/>
                <a:gd name="T58" fmla="*/ 4 w 32"/>
                <a:gd name="T59" fmla="*/ 2 h 50"/>
                <a:gd name="T60" fmla="*/ 3 w 32"/>
                <a:gd name="T61" fmla="*/ 6 h 50"/>
                <a:gd name="T62" fmla="*/ 18 w 32"/>
                <a:gd name="T63" fmla="*/ 6 h 50"/>
                <a:gd name="T64" fmla="*/ 18 w 32"/>
                <a:gd name="T65" fmla="*/ 8 h 50"/>
                <a:gd name="T66" fmla="*/ 22 w 32"/>
                <a:gd name="T67" fmla="*/ 10 h 50"/>
                <a:gd name="T68" fmla="*/ 24 w 32"/>
                <a:gd name="T69" fmla="*/ 11 h 50"/>
                <a:gd name="T70" fmla="*/ 27 w 32"/>
                <a:gd name="T71" fmla="*/ 9 h 50"/>
                <a:gd name="T72" fmla="*/ 28 w 32"/>
                <a:gd name="T73" fmla="*/ 6 h 50"/>
                <a:gd name="T74" fmla="*/ 28 w 32"/>
                <a:gd name="T75" fmla="*/ 3 h 50"/>
                <a:gd name="T76" fmla="*/ 26 w 32"/>
                <a:gd name="T77" fmla="*/ 1 h 50"/>
                <a:gd name="T78" fmla="*/ 24 w 32"/>
                <a:gd name="T79" fmla="*/ 0 h 50"/>
                <a:gd name="T80" fmla="*/ 19 w 32"/>
                <a:gd name="T81" fmla="*/ 2 h 50"/>
                <a:gd name="T82" fmla="*/ 18 w 32"/>
                <a:gd name="T83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2" h="50">
                  <a:moveTo>
                    <a:pt x="0" y="35"/>
                  </a:moveTo>
                  <a:lnTo>
                    <a:pt x="0" y="35"/>
                  </a:lnTo>
                  <a:lnTo>
                    <a:pt x="1" y="40"/>
                  </a:lnTo>
                  <a:lnTo>
                    <a:pt x="1" y="43"/>
                  </a:lnTo>
                  <a:lnTo>
                    <a:pt x="1" y="43"/>
                  </a:lnTo>
                  <a:lnTo>
                    <a:pt x="3" y="46"/>
                  </a:lnTo>
                  <a:lnTo>
                    <a:pt x="5" y="48"/>
                  </a:lnTo>
                  <a:lnTo>
                    <a:pt x="10" y="49"/>
                  </a:lnTo>
                  <a:lnTo>
                    <a:pt x="13" y="50"/>
                  </a:lnTo>
                  <a:lnTo>
                    <a:pt x="13" y="50"/>
                  </a:lnTo>
                  <a:lnTo>
                    <a:pt x="16" y="50"/>
                  </a:lnTo>
                  <a:lnTo>
                    <a:pt x="18" y="49"/>
                  </a:lnTo>
                  <a:lnTo>
                    <a:pt x="21" y="47"/>
                  </a:lnTo>
                  <a:lnTo>
                    <a:pt x="23" y="45"/>
                  </a:lnTo>
                  <a:lnTo>
                    <a:pt x="23" y="45"/>
                  </a:lnTo>
                  <a:lnTo>
                    <a:pt x="24" y="49"/>
                  </a:lnTo>
                  <a:lnTo>
                    <a:pt x="32" y="49"/>
                  </a:lnTo>
                  <a:lnTo>
                    <a:pt x="32" y="49"/>
                  </a:lnTo>
                  <a:lnTo>
                    <a:pt x="32" y="48"/>
                  </a:lnTo>
                  <a:lnTo>
                    <a:pt x="32" y="48"/>
                  </a:lnTo>
                  <a:lnTo>
                    <a:pt x="31" y="44"/>
                  </a:lnTo>
                  <a:lnTo>
                    <a:pt x="31" y="44"/>
                  </a:lnTo>
                  <a:lnTo>
                    <a:pt x="31" y="41"/>
                  </a:lnTo>
                  <a:lnTo>
                    <a:pt x="31" y="39"/>
                  </a:lnTo>
                  <a:lnTo>
                    <a:pt x="31" y="15"/>
                  </a:lnTo>
                  <a:lnTo>
                    <a:pt x="23" y="15"/>
                  </a:lnTo>
                  <a:lnTo>
                    <a:pt x="23" y="33"/>
                  </a:lnTo>
                  <a:lnTo>
                    <a:pt x="23" y="33"/>
                  </a:lnTo>
                  <a:lnTo>
                    <a:pt x="22" y="38"/>
                  </a:lnTo>
                  <a:lnTo>
                    <a:pt x="21" y="40"/>
                  </a:lnTo>
                  <a:lnTo>
                    <a:pt x="18" y="42"/>
                  </a:lnTo>
                  <a:lnTo>
                    <a:pt x="15" y="42"/>
                  </a:lnTo>
                  <a:lnTo>
                    <a:pt x="15" y="42"/>
                  </a:lnTo>
                  <a:lnTo>
                    <a:pt x="13" y="42"/>
                  </a:lnTo>
                  <a:lnTo>
                    <a:pt x="11" y="41"/>
                  </a:lnTo>
                  <a:lnTo>
                    <a:pt x="10" y="38"/>
                  </a:lnTo>
                  <a:lnTo>
                    <a:pt x="10" y="34"/>
                  </a:lnTo>
                  <a:lnTo>
                    <a:pt x="10" y="15"/>
                  </a:lnTo>
                  <a:lnTo>
                    <a:pt x="0" y="15"/>
                  </a:lnTo>
                  <a:lnTo>
                    <a:pt x="0" y="35"/>
                  </a:lnTo>
                  <a:lnTo>
                    <a:pt x="0" y="35"/>
                  </a:lnTo>
                  <a:close/>
                  <a:moveTo>
                    <a:pt x="3" y="6"/>
                  </a:moveTo>
                  <a:lnTo>
                    <a:pt x="3" y="6"/>
                  </a:lnTo>
                  <a:lnTo>
                    <a:pt x="3" y="8"/>
                  </a:lnTo>
                  <a:lnTo>
                    <a:pt x="4" y="9"/>
                  </a:lnTo>
                  <a:lnTo>
                    <a:pt x="6" y="10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11" y="10"/>
                  </a:lnTo>
                  <a:lnTo>
                    <a:pt x="12" y="9"/>
                  </a:lnTo>
                  <a:lnTo>
                    <a:pt x="13" y="8"/>
                  </a:lnTo>
                  <a:lnTo>
                    <a:pt x="13" y="6"/>
                  </a:lnTo>
                  <a:lnTo>
                    <a:pt x="13" y="6"/>
                  </a:lnTo>
                  <a:lnTo>
                    <a:pt x="13" y="3"/>
                  </a:lnTo>
                  <a:lnTo>
                    <a:pt x="12" y="2"/>
                  </a:lnTo>
                  <a:lnTo>
                    <a:pt x="11" y="1"/>
                  </a:lnTo>
                  <a:lnTo>
                    <a:pt x="9" y="0"/>
                  </a:lnTo>
                  <a:lnTo>
                    <a:pt x="9" y="0"/>
                  </a:lnTo>
                  <a:lnTo>
                    <a:pt x="6" y="1"/>
                  </a:lnTo>
                  <a:lnTo>
                    <a:pt x="4" y="2"/>
                  </a:lnTo>
                  <a:lnTo>
                    <a:pt x="3" y="3"/>
                  </a:lnTo>
                  <a:lnTo>
                    <a:pt x="3" y="6"/>
                  </a:lnTo>
                  <a:lnTo>
                    <a:pt x="3" y="6"/>
                  </a:lnTo>
                  <a:close/>
                  <a:moveTo>
                    <a:pt x="18" y="6"/>
                  </a:moveTo>
                  <a:lnTo>
                    <a:pt x="18" y="6"/>
                  </a:lnTo>
                  <a:lnTo>
                    <a:pt x="18" y="8"/>
                  </a:lnTo>
                  <a:lnTo>
                    <a:pt x="19" y="9"/>
                  </a:lnTo>
                  <a:lnTo>
                    <a:pt x="22" y="10"/>
                  </a:lnTo>
                  <a:lnTo>
                    <a:pt x="24" y="11"/>
                  </a:lnTo>
                  <a:lnTo>
                    <a:pt x="24" y="11"/>
                  </a:lnTo>
                  <a:lnTo>
                    <a:pt x="26" y="10"/>
                  </a:lnTo>
                  <a:lnTo>
                    <a:pt x="27" y="9"/>
                  </a:lnTo>
                  <a:lnTo>
                    <a:pt x="28" y="8"/>
                  </a:lnTo>
                  <a:lnTo>
                    <a:pt x="28" y="6"/>
                  </a:lnTo>
                  <a:lnTo>
                    <a:pt x="28" y="6"/>
                  </a:lnTo>
                  <a:lnTo>
                    <a:pt x="28" y="3"/>
                  </a:lnTo>
                  <a:lnTo>
                    <a:pt x="27" y="2"/>
                  </a:lnTo>
                  <a:lnTo>
                    <a:pt x="26" y="1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2" y="1"/>
                  </a:lnTo>
                  <a:lnTo>
                    <a:pt x="19" y="2"/>
                  </a:lnTo>
                  <a:lnTo>
                    <a:pt x="18" y="3"/>
                  </a:lnTo>
                  <a:lnTo>
                    <a:pt x="18" y="6"/>
                  </a:lnTo>
                  <a:lnTo>
                    <a:pt x="18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9" name="Freeform 20"/>
            <p:cNvSpPr>
              <a:spLocks/>
            </p:cNvSpPr>
            <p:nvPr userDrawn="1"/>
          </p:nvSpPr>
          <p:spPr bwMode="auto">
            <a:xfrm>
              <a:off x="1016" y="4236"/>
              <a:ext cx="23" cy="35"/>
            </a:xfrm>
            <a:custGeom>
              <a:avLst/>
              <a:gdLst>
                <a:gd name="T0" fmla="*/ 1 w 23"/>
                <a:gd name="T1" fmla="*/ 5 h 35"/>
                <a:gd name="T2" fmla="*/ 1 w 23"/>
                <a:gd name="T3" fmla="*/ 10 h 35"/>
                <a:gd name="T4" fmla="*/ 1 w 23"/>
                <a:gd name="T5" fmla="*/ 12 h 35"/>
                <a:gd name="T6" fmla="*/ 1 w 23"/>
                <a:gd name="T7" fmla="*/ 35 h 35"/>
                <a:gd name="T8" fmla="*/ 10 w 23"/>
                <a:gd name="T9" fmla="*/ 35 h 35"/>
                <a:gd name="T10" fmla="*/ 10 w 23"/>
                <a:gd name="T11" fmla="*/ 19 h 35"/>
                <a:gd name="T12" fmla="*/ 10 w 23"/>
                <a:gd name="T13" fmla="*/ 19 h 35"/>
                <a:gd name="T14" fmla="*/ 11 w 23"/>
                <a:gd name="T15" fmla="*/ 14 h 35"/>
                <a:gd name="T16" fmla="*/ 12 w 23"/>
                <a:gd name="T17" fmla="*/ 11 h 35"/>
                <a:gd name="T18" fmla="*/ 14 w 23"/>
                <a:gd name="T19" fmla="*/ 9 h 35"/>
                <a:gd name="T20" fmla="*/ 17 w 23"/>
                <a:gd name="T21" fmla="*/ 8 h 35"/>
                <a:gd name="T22" fmla="*/ 17 w 23"/>
                <a:gd name="T23" fmla="*/ 8 h 35"/>
                <a:gd name="T24" fmla="*/ 19 w 23"/>
                <a:gd name="T25" fmla="*/ 9 h 35"/>
                <a:gd name="T26" fmla="*/ 23 w 23"/>
                <a:gd name="T27" fmla="*/ 10 h 35"/>
                <a:gd name="T28" fmla="*/ 23 w 23"/>
                <a:gd name="T29" fmla="*/ 0 h 35"/>
                <a:gd name="T30" fmla="*/ 22 w 23"/>
                <a:gd name="T31" fmla="*/ 0 h 35"/>
                <a:gd name="T32" fmla="*/ 22 w 23"/>
                <a:gd name="T33" fmla="*/ 0 h 35"/>
                <a:gd name="T34" fmla="*/ 19 w 23"/>
                <a:gd name="T35" fmla="*/ 0 h 35"/>
                <a:gd name="T36" fmla="*/ 19 w 23"/>
                <a:gd name="T37" fmla="*/ 0 h 35"/>
                <a:gd name="T38" fmla="*/ 17 w 23"/>
                <a:gd name="T39" fmla="*/ 0 h 35"/>
                <a:gd name="T40" fmla="*/ 14 w 23"/>
                <a:gd name="T41" fmla="*/ 2 h 35"/>
                <a:gd name="T42" fmla="*/ 12 w 23"/>
                <a:gd name="T43" fmla="*/ 4 h 35"/>
                <a:gd name="T44" fmla="*/ 10 w 23"/>
                <a:gd name="T45" fmla="*/ 8 h 35"/>
                <a:gd name="T46" fmla="*/ 10 w 23"/>
                <a:gd name="T47" fmla="*/ 8 h 35"/>
                <a:gd name="T48" fmla="*/ 10 w 23"/>
                <a:gd name="T49" fmla="*/ 6 h 35"/>
                <a:gd name="T50" fmla="*/ 10 w 23"/>
                <a:gd name="T51" fmla="*/ 6 h 35"/>
                <a:gd name="T52" fmla="*/ 9 w 23"/>
                <a:gd name="T53" fmla="*/ 1 h 35"/>
                <a:gd name="T54" fmla="*/ 0 w 23"/>
                <a:gd name="T55" fmla="*/ 1 h 35"/>
                <a:gd name="T56" fmla="*/ 0 w 23"/>
                <a:gd name="T57" fmla="*/ 1 h 35"/>
                <a:gd name="T58" fmla="*/ 1 w 23"/>
                <a:gd name="T59" fmla="*/ 5 h 35"/>
                <a:gd name="T60" fmla="*/ 1 w 23"/>
                <a:gd name="T61" fmla="*/ 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3" h="35">
                  <a:moveTo>
                    <a:pt x="1" y="5"/>
                  </a:moveTo>
                  <a:lnTo>
                    <a:pt x="1" y="10"/>
                  </a:lnTo>
                  <a:lnTo>
                    <a:pt x="1" y="12"/>
                  </a:lnTo>
                  <a:lnTo>
                    <a:pt x="1" y="35"/>
                  </a:lnTo>
                  <a:lnTo>
                    <a:pt x="10" y="35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1" y="14"/>
                  </a:lnTo>
                  <a:lnTo>
                    <a:pt x="12" y="11"/>
                  </a:lnTo>
                  <a:lnTo>
                    <a:pt x="14" y="9"/>
                  </a:lnTo>
                  <a:lnTo>
                    <a:pt x="17" y="8"/>
                  </a:lnTo>
                  <a:lnTo>
                    <a:pt x="17" y="8"/>
                  </a:lnTo>
                  <a:lnTo>
                    <a:pt x="19" y="9"/>
                  </a:lnTo>
                  <a:lnTo>
                    <a:pt x="23" y="10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7" y="0"/>
                  </a:lnTo>
                  <a:lnTo>
                    <a:pt x="14" y="2"/>
                  </a:lnTo>
                  <a:lnTo>
                    <a:pt x="12" y="4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9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5"/>
                  </a:lnTo>
                  <a:lnTo>
                    <a:pt x="1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1" name="Freeform 21"/>
            <p:cNvSpPr>
              <a:spLocks noEditPoints="1"/>
            </p:cNvSpPr>
            <p:nvPr userDrawn="1"/>
          </p:nvSpPr>
          <p:spPr bwMode="auto">
            <a:xfrm>
              <a:off x="1054" y="4223"/>
              <a:ext cx="43" cy="48"/>
            </a:xfrm>
            <a:custGeom>
              <a:avLst/>
              <a:gdLst>
                <a:gd name="T0" fmla="*/ 0 w 43"/>
                <a:gd name="T1" fmla="*/ 48 h 48"/>
                <a:gd name="T2" fmla="*/ 9 w 43"/>
                <a:gd name="T3" fmla="*/ 48 h 48"/>
                <a:gd name="T4" fmla="*/ 13 w 43"/>
                <a:gd name="T5" fmla="*/ 39 h 48"/>
                <a:gd name="T6" fmla="*/ 30 w 43"/>
                <a:gd name="T7" fmla="*/ 39 h 48"/>
                <a:gd name="T8" fmla="*/ 33 w 43"/>
                <a:gd name="T9" fmla="*/ 48 h 48"/>
                <a:gd name="T10" fmla="*/ 43 w 43"/>
                <a:gd name="T11" fmla="*/ 48 h 48"/>
                <a:gd name="T12" fmla="*/ 26 w 43"/>
                <a:gd name="T13" fmla="*/ 0 h 48"/>
                <a:gd name="T14" fmla="*/ 16 w 43"/>
                <a:gd name="T15" fmla="*/ 0 h 48"/>
                <a:gd name="T16" fmla="*/ 0 w 43"/>
                <a:gd name="T17" fmla="*/ 48 h 48"/>
                <a:gd name="T18" fmla="*/ 0 w 43"/>
                <a:gd name="T19" fmla="*/ 48 h 48"/>
                <a:gd name="T20" fmla="*/ 15 w 43"/>
                <a:gd name="T21" fmla="*/ 30 h 48"/>
                <a:gd name="T22" fmla="*/ 21 w 43"/>
                <a:gd name="T23" fmla="*/ 11 h 48"/>
                <a:gd name="T24" fmla="*/ 28 w 43"/>
                <a:gd name="T25" fmla="*/ 30 h 48"/>
                <a:gd name="T26" fmla="*/ 15 w 43"/>
                <a:gd name="T27" fmla="*/ 30 h 48"/>
                <a:gd name="T28" fmla="*/ 15 w 43"/>
                <a:gd name="T29" fmla="*/ 3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3" h="48">
                  <a:moveTo>
                    <a:pt x="0" y="48"/>
                  </a:moveTo>
                  <a:lnTo>
                    <a:pt x="9" y="48"/>
                  </a:lnTo>
                  <a:lnTo>
                    <a:pt x="13" y="39"/>
                  </a:lnTo>
                  <a:lnTo>
                    <a:pt x="30" y="39"/>
                  </a:lnTo>
                  <a:lnTo>
                    <a:pt x="33" y="48"/>
                  </a:lnTo>
                  <a:lnTo>
                    <a:pt x="43" y="48"/>
                  </a:lnTo>
                  <a:lnTo>
                    <a:pt x="26" y="0"/>
                  </a:lnTo>
                  <a:lnTo>
                    <a:pt x="16" y="0"/>
                  </a:lnTo>
                  <a:lnTo>
                    <a:pt x="0" y="48"/>
                  </a:lnTo>
                  <a:lnTo>
                    <a:pt x="0" y="48"/>
                  </a:lnTo>
                  <a:close/>
                  <a:moveTo>
                    <a:pt x="15" y="30"/>
                  </a:moveTo>
                  <a:lnTo>
                    <a:pt x="21" y="11"/>
                  </a:lnTo>
                  <a:lnTo>
                    <a:pt x="28" y="30"/>
                  </a:lnTo>
                  <a:lnTo>
                    <a:pt x="15" y="30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3" name="Freeform 22"/>
            <p:cNvSpPr>
              <a:spLocks/>
            </p:cNvSpPr>
            <p:nvPr userDrawn="1"/>
          </p:nvSpPr>
          <p:spPr bwMode="auto">
            <a:xfrm>
              <a:off x="1101" y="4236"/>
              <a:ext cx="22" cy="35"/>
            </a:xfrm>
            <a:custGeom>
              <a:avLst/>
              <a:gdLst>
                <a:gd name="T0" fmla="*/ 0 w 22"/>
                <a:gd name="T1" fmla="*/ 5 h 35"/>
                <a:gd name="T2" fmla="*/ 0 w 22"/>
                <a:gd name="T3" fmla="*/ 10 h 35"/>
                <a:gd name="T4" fmla="*/ 1 w 22"/>
                <a:gd name="T5" fmla="*/ 12 h 35"/>
                <a:gd name="T6" fmla="*/ 1 w 22"/>
                <a:gd name="T7" fmla="*/ 35 h 35"/>
                <a:gd name="T8" fmla="*/ 10 w 22"/>
                <a:gd name="T9" fmla="*/ 35 h 35"/>
                <a:gd name="T10" fmla="*/ 10 w 22"/>
                <a:gd name="T11" fmla="*/ 19 h 35"/>
                <a:gd name="T12" fmla="*/ 10 w 22"/>
                <a:gd name="T13" fmla="*/ 19 h 35"/>
                <a:gd name="T14" fmla="*/ 10 w 22"/>
                <a:gd name="T15" fmla="*/ 14 h 35"/>
                <a:gd name="T16" fmla="*/ 12 w 22"/>
                <a:gd name="T17" fmla="*/ 11 h 35"/>
                <a:gd name="T18" fmla="*/ 14 w 22"/>
                <a:gd name="T19" fmla="*/ 9 h 35"/>
                <a:gd name="T20" fmla="*/ 16 w 22"/>
                <a:gd name="T21" fmla="*/ 8 h 35"/>
                <a:gd name="T22" fmla="*/ 16 w 22"/>
                <a:gd name="T23" fmla="*/ 8 h 35"/>
                <a:gd name="T24" fmla="*/ 20 w 22"/>
                <a:gd name="T25" fmla="*/ 9 h 35"/>
                <a:gd name="T26" fmla="*/ 22 w 22"/>
                <a:gd name="T27" fmla="*/ 10 h 35"/>
                <a:gd name="T28" fmla="*/ 22 w 22"/>
                <a:gd name="T29" fmla="*/ 0 h 35"/>
                <a:gd name="T30" fmla="*/ 22 w 22"/>
                <a:gd name="T31" fmla="*/ 0 h 35"/>
                <a:gd name="T32" fmla="*/ 22 w 22"/>
                <a:gd name="T33" fmla="*/ 0 h 35"/>
                <a:gd name="T34" fmla="*/ 20 w 22"/>
                <a:gd name="T35" fmla="*/ 0 h 35"/>
                <a:gd name="T36" fmla="*/ 20 w 22"/>
                <a:gd name="T37" fmla="*/ 0 h 35"/>
                <a:gd name="T38" fmla="*/ 16 w 22"/>
                <a:gd name="T39" fmla="*/ 0 h 35"/>
                <a:gd name="T40" fmla="*/ 14 w 22"/>
                <a:gd name="T41" fmla="*/ 2 h 35"/>
                <a:gd name="T42" fmla="*/ 12 w 22"/>
                <a:gd name="T43" fmla="*/ 4 h 35"/>
                <a:gd name="T44" fmla="*/ 10 w 22"/>
                <a:gd name="T45" fmla="*/ 8 h 35"/>
                <a:gd name="T46" fmla="*/ 10 w 22"/>
                <a:gd name="T47" fmla="*/ 8 h 35"/>
                <a:gd name="T48" fmla="*/ 10 w 22"/>
                <a:gd name="T49" fmla="*/ 6 h 35"/>
                <a:gd name="T50" fmla="*/ 10 w 22"/>
                <a:gd name="T51" fmla="*/ 6 h 35"/>
                <a:gd name="T52" fmla="*/ 9 w 22"/>
                <a:gd name="T53" fmla="*/ 1 h 35"/>
                <a:gd name="T54" fmla="*/ 0 w 22"/>
                <a:gd name="T55" fmla="*/ 1 h 35"/>
                <a:gd name="T56" fmla="*/ 0 w 22"/>
                <a:gd name="T57" fmla="*/ 1 h 35"/>
                <a:gd name="T58" fmla="*/ 0 w 22"/>
                <a:gd name="T59" fmla="*/ 5 h 35"/>
                <a:gd name="T60" fmla="*/ 0 w 22"/>
                <a:gd name="T61" fmla="*/ 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2" h="35">
                  <a:moveTo>
                    <a:pt x="0" y="5"/>
                  </a:moveTo>
                  <a:lnTo>
                    <a:pt x="0" y="10"/>
                  </a:lnTo>
                  <a:lnTo>
                    <a:pt x="1" y="12"/>
                  </a:lnTo>
                  <a:lnTo>
                    <a:pt x="1" y="35"/>
                  </a:lnTo>
                  <a:lnTo>
                    <a:pt x="10" y="35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0" y="14"/>
                  </a:lnTo>
                  <a:lnTo>
                    <a:pt x="12" y="11"/>
                  </a:lnTo>
                  <a:lnTo>
                    <a:pt x="14" y="9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20" y="9"/>
                  </a:lnTo>
                  <a:lnTo>
                    <a:pt x="22" y="1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4" y="2"/>
                  </a:lnTo>
                  <a:lnTo>
                    <a:pt x="12" y="4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9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4" name="Freeform 23"/>
            <p:cNvSpPr>
              <a:spLocks noEditPoints="1"/>
            </p:cNvSpPr>
            <p:nvPr userDrawn="1"/>
          </p:nvSpPr>
          <p:spPr bwMode="auto">
            <a:xfrm>
              <a:off x="1128" y="4222"/>
              <a:ext cx="34" cy="50"/>
            </a:xfrm>
            <a:custGeom>
              <a:avLst/>
              <a:gdLst>
                <a:gd name="T0" fmla="*/ 1 w 34"/>
                <a:gd name="T1" fmla="*/ 41 h 50"/>
                <a:gd name="T2" fmla="*/ 1 w 34"/>
                <a:gd name="T3" fmla="*/ 43 h 50"/>
                <a:gd name="T4" fmla="*/ 1 w 34"/>
                <a:gd name="T5" fmla="*/ 43 h 50"/>
                <a:gd name="T6" fmla="*/ 1 w 34"/>
                <a:gd name="T7" fmla="*/ 43 h 50"/>
                <a:gd name="T8" fmla="*/ 0 w 34"/>
                <a:gd name="T9" fmla="*/ 49 h 50"/>
                <a:gd name="T10" fmla="*/ 9 w 34"/>
                <a:gd name="T11" fmla="*/ 49 h 50"/>
                <a:gd name="T12" fmla="*/ 9 w 34"/>
                <a:gd name="T13" fmla="*/ 49 h 50"/>
                <a:gd name="T14" fmla="*/ 9 w 34"/>
                <a:gd name="T15" fmla="*/ 45 h 50"/>
                <a:gd name="T16" fmla="*/ 9 w 34"/>
                <a:gd name="T17" fmla="*/ 45 h 50"/>
                <a:gd name="T18" fmla="*/ 11 w 34"/>
                <a:gd name="T19" fmla="*/ 47 h 50"/>
                <a:gd name="T20" fmla="*/ 13 w 34"/>
                <a:gd name="T21" fmla="*/ 49 h 50"/>
                <a:gd name="T22" fmla="*/ 15 w 34"/>
                <a:gd name="T23" fmla="*/ 50 h 50"/>
                <a:gd name="T24" fmla="*/ 19 w 34"/>
                <a:gd name="T25" fmla="*/ 50 h 50"/>
                <a:gd name="T26" fmla="*/ 19 w 34"/>
                <a:gd name="T27" fmla="*/ 50 h 50"/>
                <a:gd name="T28" fmla="*/ 22 w 34"/>
                <a:gd name="T29" fmla="*/ 50 h 50"/>
                <a:gd name="T30" fmla="*/ 25 w 34"/>
                <a:gd name="T31" fmla="*/ 49 h 50"/>
                <a:gd name="T32" fmla="*/ 27 w 34"/>
                <a:gd name="T33" fmla="*/ 47 h 50"/>
                <a:gd name="T34" fmla="*/ 29 w 34"/>
                <a:gd name="T35" fmla="*/ 45 h 50"/>
                <a:gd name="T36" fmla="*/ 33 w 34"/>
                <a:gd name="T37" fmla="*/ 40 h 50"/>
                <a:gd name="T38" fmla="*/ 34 w 34"/>
                <a:gd name="T39" fmla="*/ 32 h 50"/>
                <a:gd name="T40" fmla="*/ 34 w 34"/>
                <a:gd name="T41" fmla="*/ 32 h 50"/>
                <a:gd name="T42" fmla="*/ 33 w 34"/>
                <a:gd name="T43" fmla="*/ 25 h 50"/>
                <a:gd name="T44" fmla="*/ 29 w 34"/>
                <a:gd name="T45" fmla="*/ 19 h 50"/>
                <a:gd name="T46" fmla="*/ 25 w 34"/>
                <a:gd name="T47" fmla="*/ 15 h 50"/>
                <a:gd name="T48" fmla="*/ 23 w 34"/>
                <a:gd name="T49" fmla="*/ 14 h 50"/>
                <a:gd name="T50" fmla="*/ 20 w 34"/>
                <a:gd name="T51" fmla="*/ 14 h 50"/>
                <a:gd name="T52" fmla="*/ 20 w 34"/>
                <a:gd name="T53" fmla="*/ 14 h 50"/>
                <a:gd name="T54" fmla="*/ 16 w 34"/>
                <a:gd name="T55" fmla="*/ 14 h 50"/>
                <a:gd name="T56" fmla="*/ 14 w 34"/>
                <a:gd name="T57" fmla="*/ 15 h 50"/>
                <a:gd name="T58" fmla="*/ 10 w 34"/>
                <a:gd name="T59" fmla="*/ 19 h 50"/>
                <a:gd name="T60" fmla="*/ 10 w 34"/>
                <a:gd name="T61" fmla="*/ 0 h 50"/>
                <a:gd name="T62" fmla="*/ 1 w 34"/>
                <a:gd name="T63" fmla="*/ 0 h 50"/>
                <a:gd name="T64" fmla="*/ 1 w 34"/>
                <a:gd name="T65" fmla="*/ 41 h 50"/>
                <a:gd name="T66" fmla="*/ 1 w 34"/>
                <a:gd name="T67" fmla="*/ 41 h 50"/>
                <a:gd name="T68" fmla="*/ 25 w 34"/>
                <a:gd name="T69" fmla="*/ 32 h 50"/>
                <a:gd name="T70" fmla="*/ 25 w 34"/>
                <a:gd name="T71" fmla="*/ 32 h 50"/>
                <a:gd name="T72" fmla="*/ 24 w 34"/>
                <a:gd name="T73" fmla="*/ 36 h 50"/>
                <a:gd name="T74" fmla="*/ 23 w 34"/>
                <a:gd name="T75" fmla="*/ 40 h 50"/>
                <a:gd name="T76" fmla="*/ 21 w 34"/>
                <a:gd name="T77" fmla="*/ 42 h 50"/>
                <a:gd name="T78" fmla="*/ 18 w 34"/>
                <a:gd name="T79" fmla="*/ 43 h 50"/>
                <a:gd name="T80" fmla="*/ 18 w 34"/>
                <a:gd name="T81" fmla="*/ 43 h 50"/>
                <a:gd name="T82" fmla="*/ 14 w 34"/>
                <a:gd name="T83" fmla="*/ 42 h 50"/>
                <a:gd name="T84" fmla="*/ 12 w 34"/>
                <a:gd name="T85" fmla="*/ 40 h 50"/>
                <a:gd name="T86" fmla="*/ 10 w 34"/>
                <a:gd name="T87" fmla="*/ 36 h 50"/>
                <a:gd name="T88" fmla="*/ 10 w 34"/>
                <a:gd name="T89" fmla="*/ 32 h 50"/>
                <a:gd name="T90" fmla="*/ 10 w 34"/>
                <a:gd name="T91" fmla="*/ 32 h 50"/>
                <a:gd name="T92" fmla="*/ 11 w 34"/>
                <a:gd name="T93" fmla="*/ 28 h 50"/>
                <a:gd name="T94" fmla="*/ 12 w 34"/>
                <a:gd name="T95" fmla="*/ 25 h 50"/>
                <a:gd name="T96" fmla="*/ 14 w 34"/>
                <a:gd name="T97" fmla="*/ 23 h 50"/>
                <a:gd name="T98" fmla="*/ 18 w 34"/>
                <a:gd name="T99" fmla="*/ 22 h 50"/>
                <a:gd name="T100" fmla="*/ 18 w 34"/>
                <a:gd name="T101" fmla="*/ 22 h 50"/>
                <a:gd name="T102" fmla="*/ 21 w 34"/>
                <a:gd name="T103" fmla="*/ 23 h 50"/>
                <a:gd name="T104" fmla="*/ 23 w 34"/>
                <a:gd name="T105" fmla="*/ 25 h 50"/>
                <a:gd name="T106" fmla="*/ 24 w 34"/>
                <a:gd name="T107" fmla="*/ 28 h 50"/>
                <a:gd name="T108" fmla="*/ 25 w 34"/>
                <a:gd name="T109" fmla="*/ 32 h 50"/>
                <a:gd name="T110" fmla="*/ 25 w 34"/>
                <a:gd name="T111" fmla="*/ 32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4" h="50">
                  <a:moveTo>
                    <a:pt x="1" y="41"/>
                  </a:moveTo>
                  <a:lnTo>
                    <a:pt x="1" y="43"/>
                  </a:lnTo>
                  <a:lnTo>
                    <a:pt x="1" y="43"/>
                  </a:lnTo>
                  <a:lnTo>
                    <a:pt x="1" y="43"/>
                  </a:lnTo>
                  <a:lnTo>
                    <a:pt x="0" y="49"/>
                  </a:lnTo>
                  <a:lnTo>
                    <a:pt x="9" y="49"/>
                  </a:lnTo>
                  <a:lnTo>
                    <a:pt x="9" y="49"/>
                  </a:lnTo>
                  <a:lnTo>
                    <a:pt x="9" y="45"/>
                  </a:lnTo>
                  <a:lnTo>
                    <a:pt x="9" y="45"/>
                  </a:lnTo>
                  <a:lnTo>
                    <a:pt x="11" y="47"/>
                  </a:lnTo>
                  <a:lnTo>
                    <a:pt x="13" y="49"/>
                  </a:lnTo>
                  <a:lnTo>
                    <a:pt x="15" y="50"/>
                  </a:lnTo>
                  <a:lnTo>
                    <a:pt x="19" y="50"/>
                  </a:lnTo>
                  <a:lnTo>
                    <a:pt x="19" y="50"/>
                  </a:lnTo>
                  <a:lnTo>
                    <a:pt x="22" y="50"/>
                  </a:lnTo>
                  <a:lnTo>
                    <a:pt x="25" y="49"/>
                  </a:lnTo>
                  <a:lnTo>
                    <a:pt x="27" y="47"/>
                  </a:lnTo>
                  <a:lnTo>
                    <a:pt x="29" y="45"/>
                  </a:lnTo>
                  <a:lnTo>
                    <a:pt x="33" y="40"/>
                  </a:lnTo>
                  <a:lnTo>
                    <a:pt x="34" y="32"/>
                  </a:lnTo>
                  <a:lnTo>
                    <a:pt x="34" y="32"/>
                  </a:lnTo>
                  <a:lnTo>
                    <a:pt x="33" y="25"/>
                  </a:lnTo>
                  <a:lnTo>
                    <a:pt x="29" y="19"/>
                  </a:lnTo>
                  <a:lnTo>
                    <a:pt x="25" y="15"/>
                  </a:lnTo>
                  <a:lnTo>
                    <a:pt x="23" y="14"/>
                  </a:lnTo>
                  <a:lnTo>
                    <a:pt x="20" y="14"/>
                  </a:lnTo>
                  <a:lnTo>
                    <a:pt x="20" y="14"/>
                  </a:lnTo>
                  <a:lnTo>
                    <a:pt x="16" y="14"/>
                  </a:lnTo>
                  <a:lnTo>
                    <a:pt x="14" y="15"/>
                  </a:lnTo>
                  <a:lnTo>
                    <a:pt x="10" y="19"/>
                  </a:lnTo>
                  <a:lnTo>
                    <a:pt x="10" y="0"/>
                  </a:lnTo>
                  <a:lnTo>
                    <a:pt x="1" y="0"/>
                  </a:lnTo>
                  <a:lnTo>
                    <a:pt x="1" y="41"/>
                  </a:lnTo>
                  <a:lnTo>
                    <a:pt x="1" y="41"/>
                  </a:lnTo>
                  <a:close/>
                  <a:moveTo>
                    <a:pt x="25" y="32"/>
                  </a:moveTo>
                  <a:lnTo>
                    <a:pt x="25" y="32"/>
                  </a:lnTo>
                  <a:lnTo>
                    <a:pt x="24" y="36"/>
                  </a:lnTo>
                  <a:lnTo>
                    <a:pt x="23" y="40"/>
                  </a:lnTo>
                  <a:lnTo>
                    <a:pt x="21" y="42"/>
                  </a:lnTo>
                  <a:lnTo>
                    <a:pt x="18" y="43"/>
                  </a:lnTo>
                  <a:lnTo>
                    <a:pt x="18" y="43"/>
                  </a:lnTo>
                  <a:lnTo>
                    <a:pt x="14" y="42"/>
                  </a:lnTo>
                  <a:lnTo>
                    <a:pt x="12" y="40"/>
                  </a:lnTo>
                  <a:lnTo>
                    <a:pt x="10" y="36"/>
                  </a:lnTo>
                  <a:lnTo>
                    <a:pt x="10" y="32"/>
                  </a:lnTo>
                  <a:lnTo>
                    <a:pt x="10" y="32"/>
                  </a:lnTo>
                  <a:lnTo>
                    <a:pt x="11" y="28"/>
                  </a:lnTo>
                  <a:lnTo>
                    <a:pt x="12" y="25"/>
                  </a:lnTo>
                  <a:lnTo>
                    <a:pt x="14" y="23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21" y="23"/>
                  </a:lnTo>
                  <a:lnTo>
                    <a:pt x="23" y="25"/>
                  </a:lnTo>
                  <a:lnTo>
                    <a:pt x="24" y="28"/>
                  </a:lnTo>
                  <a:lnTo>
                    <a:pt x="25" y="32"/>
                  </a:lnTo>
                  <a:lnTo>
                    <a:pt x="25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5" name="Freeform 24"/>
            <p:cNvSpPr>
              <a:spLocks noEditPoints="1"/>
            </p:cNvSpPr>
            <p:nvPr userDrawn="1"/>
          </p:nvSpPr>
          <p:spPr bwMode="auto">
            <a:xfrm>
              <a:off x="1166" y="4236"/>
              <a:ext cx="34" cy="36"/>
            </a:xfrm>
            <a:custGeom>
              <a:avLst/>
              <a:gdLst>
                <a:gd name="T0" fmla="*/ 34 w 34"/>
                <a:gd name="T1" fmla="*/ 18 h 36"/>
                <a:gd name="T2" fmla="*/ 34 w 34"/>
                <a:gd name="T3" fmla="*/ 18 h 36"/>
                <a:gd name="T4" fmla="*/ 32 w 34"/>
                <a:gd name="T5" fmla="*/ 11 h 36"/>
                <a:gd name="T6" fmla="*/ 31 w 34"/>
                <a:gd name="T7" fmla="*/ 8 h 36"/>
                <a:gd name="T8" fmla="*/ 29 w 34"/>
                <a:gd name="T9" fmla="*/ 4 h 36"/>
                <a:gd name="T10" fmla="*/ 27 w 34"/>
                <a:gd name="T11" fmla="*/ 2 h 36"/>
                <a:gd name="T12" fmla="*/ 24 w 34"/>
                <a:gd name="T13" fmla="*/ 1 h 36"/>
                <a:gd name="T14" fmla="*/ 21 w 34"/>
                <a:gd name="T15" fmla="*/ 0 h 36"/>
                <a:gd name="T16" fmla="*/ 17 w 34"/>
                <a:gd name="T17" fmla="*/ 0 h 36"/>
                <a:gd name="T18" fmla="*/ 17 w 34"/>
                <a:gd name="T19" fmla="*/ 0 h 36"/>
                <a:gd name="T20" fmla="*/ 14 w 34"/>
                <a:gd name="T21" fmla="*/ 0 h 36"/>
                <a:gd name="T22" fmla="*/ 10 w 34"/>
                <a:gd name="T23" fmla="*/ 1 h 36"/>
                <a:gd name="T24" fmla="*/ 8 w 34"/>
                <a:gd name="T25" fmla="*/ 3 h 36"/>
                <a:gd name="T26" fmla="*/ 4 w 34"/>
                <a:gd name="T27" fmla="*/ 5 h 36"/>
                <a:gd name="T28" fmla="*/ 3 w 34"/>
                <a:gd name="T29" fmla="*/ 8 h 36"/>
                <a:gd name="T30" fmla="*/ 1 w 34"/>
                <a:gd name="T31" fmla="*/ 11 h 36"/>
                <a:gd name="T32" fmla="*/ 0 w 34"/>
                <a:gd name="T33" fmla="*/ 15 h 36"/>
                <a:gd name="T34" fmla="*/ 0 w 34"/>
                <a:gd name="T35" fmla="*/ 18 h 36"/>
                <a:gd name="T36" fmla="*/ 0 w 34"/>
                <a:gd name="T37" fmla="*/ 18 h 36"/>
                <a:gd name="T38" fmla="*/ 0 w 34"/>
                <a:gd name="T39" fmla="*/ 22 h 36"/>
                <a:gd name="T40" fmla="*/ 1 w 34"/>
                <a:gd name="T41" fmla="*/ 26 h 36"/>
                <a:gd name="T42" fmla="*/ 3 w 34"/>
                <a:gd name="T43" fmla="*/ 29 h 36"/>
                <a:gd name="T44" fmla="*/ 4 w 34"/>
                <a:gd name="T45" fmla="*/ 32 h 36"/>
                <a:gd name="T46" fmla="*/ 8 w 34"/>
                <a:gd name="T47" fmla="*/ 33 h 36"/>
                <a:gd name="T48" fmla="*/ 10 w 34"/>
                <a:gd name="T49" fmla="*/ 35 h 36"/>
                <a:gd name="T50" fmla="*/ 14 w 34"/>
                <a:gd name="T51" fmla="*/ 36 h 36"/>
                <a:gd name="T52" fmla="*/ 17 w 34"/>
                <a:gd name="T53" fmla="*/ 36 h 36"/>
                <a:gd name="T54" fmla="*/ 17 w 34"/>
                <a:gd name="T55" fmla="*/ 36 h 36"/>
                <a:gd name="T56" fmla="*/ 23 w 34"/>
                <a:gd name="T57" fmla="*/ 35 h 36"/>
                <a:gd name="T58" fmla="*/ 27 w 34"/>
                <a:gd name="T59" fmla="*/ 33 h 36"/>
                <a:gd name="T60" fmla="*/ 30 w 34"/>
                <a:gd name="T61" fmla="*/ 30 h 36"/>
                <a:gd name="T62" fmla="*/ 32 w 34"/>
                <a:gd name="T63" fmla="*/ 26 h 36"/>
                <a:gd name="T64" fmla="*/ 25 w 34"/>
                <a:gd name="T65" fmla="*/ 26 h 36"/>
                <a:gd name="T66" fmla="*/ 25 w 34"/>
                <a:gd name="T67" fmla="*/ 26 h 36"/>
                <a:gd name="T68" fmla="*/ 22 w 34"/>
                <a:gd name="T69" fmla="*/ 28 h 36"/>
                <a:gd name="T70" fmla="*/ 17 w 34"/>
                <a:gd name="T71" fmla="*/ 29 h 36"/>
                <a:gd name="T72" fmla="*/ 17 w 34"/>
                <a:gd name="T73" fmla="*/ 29 h 36"/>
                <a:gd name="T74" fmla="*/ 14 w 34"/>
                <a:gd name="T75" fmla="*/ 29 h 36"/>
                <a:gd name="T76" fmla="*/ 12 w 34"/>
                <a:gd name="T77" fmla="*/ 27 h 36"/>
                <a:gd name="T78" fmla="*/ 10 w 34"/>
                <a:gd name="T79" fmla="*/ 25 h 36"/>
                <a:gd name="T80" fmla="*/ 9 w 34"/>
                <a:gd name="T81" fmla="*/ 20 h 36"/>
                <a:gd name="T82" fmla="*/ 34 w 34"/>
                <a:gd name="T83" fmla="*/ 20 h 36"/>
                <a:gd name="T84" fmla="*/ 34 w 34"/>
                <a:gd name="T85" fmla="*/ 20 h 36"/>
                <a:gd name="T86" fmla="*/ 34 w 34"/>
                <a:gd name="T87" fmla="*/ 18 h 36"/>
                <a:gd name="T88" fmla="*/ 34 w 34"/>
                <a:gd name="T89" fmla="*/ 18 h 36"/>
                <a:gd name="T90" fmla="*/ 10 w 34"/>
                <a:gd name="T91" fmla="*/ 14 h 36"/>
                <a:gd name="T92" fmla="*/ 10 w 34"/>
                <a:gd name="T93" fmla="*/ 14 h 36"/>
                <a:gd name="T94" fmla="*/ 11 w 34"/>
                <a:gd name="T95" fmla="*/ 11 h 36"/>
                <a:gd name="T96" fmla="*/ 12 w 34"/>
                <a:gd name="T97" fmla="*/ 9 h 36"/>
                <a:gd name="T98" fmla="*/ 14 w 34"/>
                <a:gd name="T99" fmla="*/ 8 h 36"/>
                <a:gd name="T100" fmla="*/ 17 w 34"/>
                <a:gd name="T101" fmla="*/ 6 h 36"/>
                <a:gd name="T102" fmla="*/ 17 w 34"/>
                <a:gd name="T103" fmla="*/ 6 h 36"/>
                <a:gd name="T104" fmla="*/ 20 w 34"/>
                <a:gd name="T105" fmla="*/ 8 h 36"/>
                <a:gd name="T106" fmla="*/ 22 w 34"/>
                <a:gd name="T107" fmla="*/ 9 h 36"/>
                <a:gd name="T108" fmla="*/ 24 w 34"/>
                <a:gd name="T109" fmla="*/ 11 h 36"/>
                <a:gd name="T110" fmla="*/ 24 w 34"/>
                <a:gd name="T111" fmla="*/ 14 h 36"/>
                <a:gd name="T112" fmla="*/ 10 w 34"/>
                <a:gd name="T113" fmla="*/ 14 h 36"/>
                <a:gd name="T114" fmla="*/ 10 w 34"/>
                <a:gd name="T115" fmla="*/ 1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4" h="36">
                  <a:moveTo>
                    <a:pt x="34" y="18"/>
                  </a:moveTo>
                  <a:lnTo>
                    <a:pt x="34" y="18"/>
                  </a:lnTo>
                  <a:lnTo>
                    <a:pt x="32" y="11"/>
                  </a:lnTo>
                  <a:lnTo>
                    <a:pt x="31" y="8"/>
                  </a:lnTo>
                  <a:lnTo>
                    <a:pt x="29" y="4"/>
                  </a:lnTo>
                  <a:lnTo>
                    <a:pt x="27" y="2"/>
                  </a:lnTo>
                  <a:lnTo>
                    <a:pt x="24" y="1"/>
                  </a:lnTo>
                  <a:lnTo>
                    <a:pt x="21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0" y="1"/>
                  </a:lnTo>
                  <a:lnTo>
                    <a:pt x="8" y="3"/>
                  </a:lnTo>
                  <a:lnTo>
                    <a:pt x="4" y="5"/>
                  </a:lnTo>
                  <a:lnTo>
                    <a:pt x="3" y="8"/>
                  </a:lnTo>
                  <a:lnTo>
                    <a:pt x="1" y="11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22"/>
                  </a:lnTo>
                  <a:lnTo>
                    <a:pt x="1" y="26"/>
                  </a:lnTo>
                  <a:lnTo>
                    <a:pt x="3" y="29"/>
                  </a:lnTo>
                  <a:lnTo>
                    <a:pt x="4" y="32"/>
                  </a:lnTo>
                  <a:lnTo>
                    <a:pt x="8" y="33"/>
                  </a:lnTo>
                  <a:lnTo>
                    <a:pt x="10" y="35"/>
                  </a:lnTo>
                  <a:lnTo>
                    <a:pt x="14" y="36"/>
                  </a:lnTo>
                  <a:lnTo>
                    <a:pt x="17" y="36"/>
                  </a:lnTo>
                  <a:lnTo>
                    <a:pt x="17" y="36"/>
                  </a:lnTo>
                  <a:lnTo>
                    <a:pt x="23" y="35"/>
                  </a:lnTo>
                  <a:lnTo>
                    <a:pt x="27" y="33"/>
                  </a:lnTo>
                  <a:lnTo>
                    <a:pt x="30" y="30"/>
                  </a:lnTo>
                  <a:lnTo>
                    <a:pt x="32" y="26"/>
                  </a:lnTo>
                  <a:lnTo>
                    <a:pt x="25" y="26"/>
                  </a:lnTo>
                  <a:lnTo>
                    <a:pt x="25" y="26"/>
                  </a:lnTo>
                  <a:lnTo>
                    <a:pt x="22" y="28"/>
                  </a:lnTo>
                  <a:lnTo>
                    <a:pt x="17" y="29"/>
                  </a:lnTo>
                  <a:lnTo>
                    <a:pt x="17" y="29"/>
                  </a:lnTo>
                  <a:lnTo>
                    <a:pt x="14" y="29"/>
                  </a:lnTo>
                  <a:lnTo>
                    <a:pt x="12" y="27"/>
                  </a:lnTo>
                  <a:lnTo>
                    <a:pt x="10" y="25"/>
                  </a:lnTo>
                  <a:lnTo>
                    <a:pt x="9" y="20"/>
                  </a:lnTo>
                  <a:lnTo>
                    <a:pt x="34" y="20"/>
                  </a:lnTo>
                  <a:lnTo>
                    <a:pt x="34" y="20"/>
                  </a:lnTo>
                  <a:lnTo>
                    <a:pt x="34" y="18"/>
                  </a:lnTo>
                  <a:lnTo>
                    <a:pt x="34" y="18"/>
                  </a:lnTo>
                  <a:close/>
                  <a:moveTo>
                    <a:pt x="10" y="14"/>
                  </a:moveTo>
                  <a:lnTo>
                    <a:pt x="10" y="14"/>
                  </a:lnTo>
                  <a:lnTo>
                    <a:pt x="11" y="11"/>
                  </a:lnTo>
                  <a:lnTo>
                    <a:pt x="12" y="9"/>
                  </a:lnTo>
                  <a:lnTo>
                    <a:pt x="14" y="8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20" y="8"/>
                  </a:lnTo>
                  <a:lnTo>
                    <a:pt x="22" y="9"/>
                  </a:lnTo>
                  <a:lnTo>
                    <a:pt x="24" y="11"/>
                  </a:lnTo>
                  <a:lnTo>
                    <a:pt x="24" y="14"/>
                  </a:lnTo>
                  <a:lnTo>
                    <a:pt x="10" y="14"/>
                  </a:lnTo>
                  <a:lnTo>
                    <a:pt x="10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" name="Freeform 25"/>
            <p:cNvSpPr>
              <a:spLocks noEditPoints="1"/>
            </p:cNvSpPr>
            <p:nvPr userDrawn="1"/>
          </p:nvSpPr>
          <p:spPr bwMode="auto">
            <a:xfrm>
              <a:off x="1205" y="4222"/>
              <a:ext cx="11" cy="49"/>
            </a:xfrm>
            <a:custGeom>
              <a:avLst/>
              <a:gdLst>
                <a:gd name="T0" fmla="*/ 1 w 11"/>
                <a:gd name="T1" fmla="*/ 49 h 49"/>
                <a:gd name="T2" fmla="*/ 11 w 11"/>
                <a:gd name="T3" fmla="*/ 49 h 49"/>
                <a:gd name="T4" fmla="*/ 11 w 11"/>
                <a:gd name="T5" fmla="*/ 15 h 49"/>
                <a:gd name="T6" fmla="*/ 1 w 11"/>
                <a:gd name="T7" fmla="*/ 15 h 49"/>
                <a:gd name="T8" fmla="*/ 1 w 11"/>
                <a:gd name="T9" fmla="*/ 49 h 49"/>
                <a:gd name="T10" fmla="*/ 1 w 11"/>
                <a:gd name="T11" fmla="*/ 49 h 49"/>
                <a:gd name="T12" fmla="*/ 0 w 11"/>
                <a:gd name="T13" fmla="*/ 6 h 49"/>
                <a:gd name="T14" fmla="*/ 0 w 11"/>
                <a:gd name="T15" fmla="*/ 6 h 49"/>
                <a:gd name="T16" fmla="*/ 1 w 11"/>
                <a:gd name="T17" fmla="*/ 8 h 49"/>
                <a:gd name="T18" fmla="*/ 2 w 11"/>
                <a:gd name="T19" fmla="*/ 9 h 49"/>
                <a:gd name="T20" fmla="*/ 3 w 11"/>
                <a:gd name="T21" fmla="*/ 10 h 49"/>
                <a:gd name="T22" fmla="*/ 5 w 11"/>
                <a:gd name="T23" fmla="*/ 10 h 49"/>
                <a:gd name="T24" fmla="*/ 5 w 11"/>
                <a:gd name="T25" fmla="*/ 10 h 49"/>
                <a:gd name="T26" fmla="*/ 8 w 11"/>
                <a:gd name="T27" fmla="*/ 10 h 49"/>
                <a:gd name="T28" fmla="*/ 10 w 11"/>
                <a:gd name="T29" fmla="*/ 9 h 49"/>
                <a:gd name="T30" fmla="*/ 11 w 11"/>
                <a:gd name="T31" fmla="*/ 8 h 49"/>
                <a:gd name="T32" fmla="*/ 11 w 11"/>
                <a:gd name="T33" fmla="*/ 6 h 49"/>
                <a:gd name="T34" fmla="*/ 11 w 11"/>
                <a:gd name="T35" fmla="*/ 6 h 49"/>
                <a:gd name="T36" fmla="*/ 11 w 11"/>
                <a:gd name="T37" fmla="*/ 3 h 49"/>
                <a:gd name="T38" fmla="*/ 10 w 11"/>
                <a:gd name="T39" fmla="*/ 1 h 49"/>
                <a:gd name="T40" fmla="*/ 8 w 11"/>
                <a:gd name="T41" fmla="*/ 0 h 49"/>
                <a:gd name="T42" fmla="*/ 5 w 11"/>
                <a:gd name="T43" fmla="*/ 0 h 49"/>
                <a:gd name="T44" fmla="*/ 5 w 11"/>
                <a:gd name="T45" fmla="*/ 0 h 49"/>
                <a:gd name="T46" fmla="*/ 3 w 11"/>
                <a:gd name="T47" fmla="*/ 0 h 49"/>
                <a:gd name="T48" fmla="*/ 2 w 11"/>
                <a:gd name="T49" fmla="*/ 1 h 49"/>
                <a:gd name="T50" fmla="*/ 1 w 11"/>
                <a:gd name="T51" fmla="*/ 3 h 49"/>
                <a:gd name="T52" fmla="*/ 0 w 11"/>
                <a:gd name="T53" fmla="*/ 6 h 49"/>
                <a:gd name="T54" fmla="*/ 0 w 11"/>
                <a:gd name="T55" fmla="*/ 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" h="49">
                  <a:moveTo>
                    <a:pt x="1" y="49"/>
                  </a:moveTo>
                  <a:lnTo>
                    <a:pt x="11" y="49"/>
                  </a:lnTo>
                  <a:lnTo>
                    <a:pt x="11" y="15"/>
                  </a:lnTo>
                  <a:lnTo>
                    <a:pt x="1" y="15"/>
                  </a:lnTo>
                  <a:lnTo>
                    <a:pt x="1" y="49"/>
                  </a:lnTo>
                  <a:lnTo>
                    <a:pt x="1" y="49"/>
                  </a:lnTo>
                  <a:close/>
                  <a:moveTo>
                    <a:pt x="0" y="6"/>
                  </a:moveTo>
                  <a:lnTo>
                    <a:pt x="0" y="6"/>
                  </a:lnTo>
                  <a:lnTo>
                    <a:pt x="1" y="8"/>
                  </a:lnTo>
                  <a:lnTo>
                    <a:pt x="2" y="9"/>
                  </a:lnTo>
                  <a:lnTo>
                    <a:pt x="3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8" y="10"/>
                  </a:lnTo>
                  <a:lnTo>
                    <a:pt x="10" y="9"/>
                  </a:lnTo>
                  <a:lnTo>
                    <a:pt x="11" y="8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3"/>
                  </a:lnTo>
                  <a:lnTo>
                    <a:pt x="10" y="1"/>
                  </a:lnTo>
                  <a:lnTo>
                    <a:pt x="8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3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7" name="Freeform 26"/>
            <p:cNvSpPr>
              <a:spLocks/>
            </p:cNvSpPr>
            <p:nvPr userDrawn="1"/>
          </p:nvSpPr>
          <p:spPr bwMode="auto">
            <a:xfrm>
              <a:off x="1221" y="4226"/>
              <a:ext cx="23" cy="46"/>
            </a:xfrm>
            <a:custGeom>
              <a:avLst/>
              <a:gdLst>
                <a:gd name="T0" fmla="*/ 15 w 23"/>
                <a:gd name="T1" fmla="*/ 0 h 46"/>
                <a:gd name="T2" fmla="*/ 7 w 23"/>
                <a:gd name="T3" fmla="*/ 0 h 46"/>
                <a:gd name="T4" fmla="*/ 6 w 23"/>
                <a:gd name="T5" fmla="*/ 11 h 46"/>
                <a:gd name="T6" fmla="*/ 0 w 23"/>
                <a:gd name="T7" fmla="*/ 11 h 46"/>
                <a:gd name="T8" fmla="*/ 0 w 23"/>
                <a:gd name="T9" fmla="*/ 18 h 46"/>
                <a:gd name="T10" fmla="*/ 6 w 23"/>
                <a:gd name="T11" fmla="*/ 18 h 46"/>
                <a:gd name="T12" fmla="*/ 6 w 23"/>
                <a:gd name="T13" fmla="*/ 31 h 46"/>
                <a:gd name="T14" fmla="*/ 6 w 23"/>
                <a:gd name="T15" fmla="*/ 31 h 46"/>
                <a:gd name="T16" fmla="*/ 6 w 23"/>
                <a:gd name="T17" fmla="*/ 35 h 46"/>
                <a:gd name="T18" fmla="*/ 6 w 23"/>
                <a:gd name="T19" fmla="*/ 35 h 46"/>
                <a:gd name="T20" fmla="*/ 6 w 23"/>
                <a:gd name="T21" fmla="*/ 40 h 46"/>
                <a:gd name="T22" fmla="*/ 8 w 23"/>
                <a:gd name="T23" fmla="*/ 43 h 46"/>
                <a:gd name="T24" fmla="*/ 8 w 23"/>
                <a:gd name="T25" fmla="*/ 43 h 46"/>
                <a:gd name="T26" fmla="*/ 11 w 23"/>
                <a:gd name="T27" fmla="*/ 45 h 46"/>
                <a:gd name="T28" fmla="*/ 15 w 23"/>
                <a:gd name="T29" fmla="*/ 46 h 46"/>
                <a:gd name="T30" fmla="*/ 15 w 23"/>
                <a:gd name="T31" fmla="*/ 46 h 46"/>
                <a:gd name="T32" fmla="*/ 20 w 23"/>
                <a:gd name="T33" fmla="*/ 46 h 46"/>
                <a:gd name="T34" fmla="*/ 23 w 23"/>
                <a:gd name="T35" fmla="*/ 44 h 46"/>
                <a:gd name="T36" fmla="*/ 23 w 23"/>
                <a:gd name="T37" fmla="*/ 37 h 46"/>
                <a:gd name="T38" fmla="*/ 23 w 23"/>
                <a:gd name="T39" fmla="*/ 37 h 46"/>
                <a:gd name="T40" fmla="*/ 19 w 23"/>
                <a:gd name="T41" fmla="*/ 38 h 46"/>
                <a:gd name="T42" fmla="*/ 19 w 23"/>
                <a:gd name="T43" fmla="*/ 38 h 46"/>
                <a:gd name="T44" fmla="*/ 16 w 23"/>
                <a:gd name="T45" fmla="*/ 38 h 46"/>
                <a:gd name="T46" fmla="*/ 15 w 23"/>
                <a:gd name="T47" fmla="*/ 38 h 46"/>
                <a:gd name="T48" fmla="*/ 14 w 23"/>
                <a:gd name="T49" fmla="*/ 34 h 46"/>
                <a:gd name="T50" fmla="*/ 14 w 23"/>
                <a:gd name="T51" fmla="*/ 34 h 46"/>
                <a:gd name="T52" fmla="*/ 14 w 23"/>
                <a:gd name="T53" fmla="*/ 31 h 46"/>
                <a:gd name="T54" fmla="*/ 15 w 23"/>
                <a:gd name="T55" fmla="*/ 18 h 46"/>
                <a:gd name="T56" fmla="*/ 22 w 23"/>
                <a:gd name="T57" fmla="*/ 18 h 46"/>
                <a:gd name="T58" fmla="*/ 22 w 23"/>
                <a:gd name="T59" fmla="*/ 11 h 46"/>
                <a:gd name="T60" fmla="*/ 15 w 23"/>
                <a:gd name="T61" fmla="*/ 11 h 46"/>
                <a:gd name="T62" fmla="*/ 15 w 23"/>
                <a:gd name="T63" fmla="*/ 0 h 46"/>
                <a:gd name="T64" fmla="*/ 15 w 23"/>
                <a:gd name="T65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3" h="46">
                  <a:moveTo>
                    <a:pt x="15" y="0"/>
                  </a:moveTo>
                  <a:lnTo>
                    <a:pt x="7" y="0"/>
                  </a:lnTo>
                  <a:lnTo>
                    <a:pt x="6" y="11"/>
                  </a:lnTo>
                  <a:lnTo>
                    <a:pt x="0" y="11"/>
                  </a:lnTo>
                  <a:lnTo>
                    <a:pt x="0" y="18"/>
                  </a:lnTo>
                  <a:lnTo>
                    <a:pt x="6" y="18"/>
                  </a:lnTo>
                  <a:lnTo>
                    <a:pt x="6" y="31"/>
                  </a:lnTo>
                  <a:lnTo>
                    <a:pt x="6" y="31"/>
                  </a:lnTo>
                  <a:lnTo>
                    <a:pt x="6" y="35"/>
                  </a:lnTo>
                  <a:lnTo>
                    <a:pt x="6" y="35"/>
                  </a:lnTo>
                  <a:lnTo>
                    <a:pt x="6" y="40"/>
                  </a:lnTo>
                  <a:lnTo>
                    <a:pt x="8" y="43"/>
                  </a:lnTo>
                  <a:lnTo>
                    <a:pt x="8" y="43"/>
                  </a:lnTo>
                  <a:lnTo>
                    <a:pt x="11" y="45"/>
                  </a:lnTo>
                  <a:lnTo>
                    <a:pt x="15" y="46"/>
                  </a:lnTo>
                  <a:lnTo>
                    <a:pt x="15" y="46"/>
                  </a:lnTo>
                  <a:lnTo>
                    <a:pt x="20" y="46"/>
                  </a:lnTo>
                  <a:lnTo>
                    <a:pt x="23" y="44"/>
                  </a:lnTo>
                  <a:lnTo>
                    <a:pt x="23" y="37"/>
                  </a:lnTo>
                  <a:lnTo>
                    <a:pt x="23" y="37"/>
                  </a:lnTo>
                  <a:lnTo>
                    <a:pt x="19" y="38"/>
                  </a:lnTo>
                  <a:lnTo>
                    <a:pt x="19" y="38"/>
                  </a:lnTo>
                  <a:lnTo>
                    <a:pt x="16" y="38"/>
                  </a:lnTo>
                  <a:lnTo>
                    <a:pt x="15" y="38"/>
                  </a:lnTo>
                  <a:lnTo>
                    <a:pt x="14" y="34"/>
                  </a:lnTo>
                  <a:lnTo>
                    <a:pt x="14" y="34"/>
                  </a:lnTo>
                  <a:lnTo>
                    <a:pt x="14" y="31"/>
                  </a:lnTo>
                  <a:lnTo>
                    <a:pt x="15" y="18"/>
                  </a:lnTo>
                  <a:lnTo>
                    <a:pt x="22" y="18"/>
                  </a:lnTo>
                  <a:lnTo>
                    <a:pt x="22" y="11"/>
                  </a:lnTo>
                  <a:lnTo>
                    <a:pt x="15" y="11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8" name="Freeform 27"/>
            <p:cNvSpPr>
              <a:spLocks/>
            </p:cNvSpPr>
            <p:nvPr userDrawn="1"/>
          </p:nvSpPr>
          <p:spPr bwMode="auto">
            <a:xfrm>
              <a:off x="276" y="4188"/>
              <a:ext cx="128" cy="126"/>
            </a:xfrm>
            <a:custGeom>
              <a:avLst/>
              <a:gdLst>
                <a:gd name="T0" fmla="*/ 0 w 128"/>
                <a:gd name="T1" fmla="*/ 63 h 126"/>
                <a:gd name="T2" fmla="*/ 1 w 128"/>
                <a:gd name="T3" fmla="*/ 50 h 126"/>
                <a:gd name="T4" fmla="*/ 11 w 128"/>
                <a:gd name="T5" fmla="*/ 28 h 126"/>
                <a:gd name="T6" fmla="*/ 28 w 128"/>
                <a:gd name="T7" fmla="*/ 11 h 126"/>
                <a:gd name="T8" fmla="*/ 51 w 128"/>
                <a:gd name="T9" fmla="*/ 1 h 126"/>
                <a:gd name="T10" fmla="*/ 64 w 128"/>
                <a:gd name="T11" fmla="*/ 0 h 126"/>
                <a:gd name="T12" fmla="*/ 70 w 128"/>
                <a:gd name="T13" fmla="*/ 0 h 126"/>
                <a:gd name="T14" fmla="*/ 88 w 128"/>
                <a:gd name="T15" fmla="*/ 5 h 126"/>
                <a:gd name="T16" fmla="*/ 108 w 128"/>
                <a:gd name="T17" fmla="*/ 18 h 126"/>
                <a:gd name="T18" fmla="*/ 122 w 128"/>
                <a:gd name="T19" fmla="*/ 38 h 126"/>
                <a:gd name="T20" fmla="*/ 127 w 128"/>
                <a:gd name="T21" fmla="*/ 57 h 126"/>
                <a:gd name="T22" fmla="*/ 128 w 128"/>
                <a:gd name="T23" fmla="*/ 63 h 126"/>
                <a:gd name="T24" fmla="*/ 125 w 128"/>
                <a:gd name="T25" fmla="*/ 76 h 126"/>
                <a:gd name="T26" fmla="*/ 116 w 128"/>
                <a:gd name="T27" fmla="*/ 98 h 126"/>
                <a:gd name="T28" fmla="*/ 98 w 128"/>
                <a:gd name="T29" fmla="*/ 115 h 126"/>
                <a:gd name="T30" fmla="*/ 76 w 128"/>
                <a:gd name="T31" fmla="*/ 125 h 126"/>
                <a:gd name="T32" fmla="*/ 64 w 128"/>
                <a:gd name="T33" fmla="*/ 126 h 126"/>
                <a:gd name="T34" fmla="*/ 52 w 128"/>
                <a:gd name="T35" fmla="*/ 125 h 126"/>
                <a:gd name="T36" fmla="*/ 31 w 128"/>
                <a:gd name="T37" fmla="*/ 117 h 126"/>
                <a:gd name="T38" fmla="*/ 23 w 128"/>
                <a:gd name="T39" fmla="*/ 111 h 126"/>
                <a:gd name="T40" fmla="*/ 78 w 128"/>
                <a:gd name="T41" fmla="*/ 68 h 126"/>
                <a:gd name="T42" fmla="*/ 63 w 128"/>
                <a:gd name="T43" fmla="*/ 68 h 126"/>
                <a:gd name="T44" fmla="*/ 58 w 128"/>
                <a:gd name="T45" fmla="*/ 69 h 126"/>
                <a:gd name="T46" fmla="*/ 53 w 128"/>
                <a:gd name="T47" fmla="*/ 72 h 126"/>
                <a:gd name="T48" fmla="*/ 51 w 128"/>
                <a:gd name="T49" fmla="*/ 75 h 126"/>
                <a:gd name="T50" fmla="*/ 42 w 128"/>
                <a:gd name="T51" fmla="*/ 90 h 126"/>
                <a:gd name="T52" fmla="*/ 43 w 128"/>
                <a:gd name="T53" fmla="*/ 92 h 126"/>
                <a:gd name="T54" fmla="*/ 117 w 128"/>
                <a:gd name="T55" fmla="*/ 92 h 126"/>
                <a:gd name="T56" fmla="*/ 119 w 128"/>
                <a:gd name="T57" fmla="*/ 91 h 126"/>
                <a:gd name="T58" fmla="*/ 65 w 128"/>
                <a:gd name="T59" fmla="*/ 2 h 126"/>
                <a:gd name="T60" fmla="*/ 63 w 128"/>
                <a:gd name="T61" fmla="*/ 1 h 126"/>
                <a:gd name="T62" fmla="*/ 7 w 128"/>
                <a:gd name="T63" fmla="*/ 93 h 126"/>
                <a:gd name="T64" fmla="*/ 3 w 128"/>
                <a:gd name="T65" fmla="*/ 85 h 126"/>
                <a:gd name="T66" fmla="*/ 0 w 128"/>
                <a:gd name="T67" fmla="*/ 70 h 126"/>
                <a:gd name="T68" fmla="*/ 0 w 128"/>
                <a:gd name="T69" fmla="*/ 63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8" h="126">
                  <a:moveTo>
                    <a:pt x="0" y="63"/>
                  </a:moveTo>
                  <a:lnTo>
                    <a:pt x="0" y="63"/>
                  </a:lnTo>
                  <a:lnTo>
                    <a:pt x="0" y="57"/>
                  </a:lnTo>
                  <a:lnTo>
                    <a:pt x="1" y="50"/>
                  </a:lnTo>
                  <a:lnTo>
                    <a:pt x="4" y="38"/>
                  </a:lnTo>
                  <a:lnTo>
                    <a:pt x="11" y="28"/>
                  </a:lnTo>
                  <a:lnTo>
                    <a:pt x="19" y="18"/>
                  </a:lnTo>
                  <a:lnTo>
                    <a:pt x="28" y="11"/>
                  </a:lnTo>
                  <a:lnTo>
                    <a:pt x="39" y="5"/>
                  </a:lnTo>
                  <a:lnTo>
                    <a:pt x="51" y="1"/>
                  </a:lnTo>
                  <a:lnTo>
                    <a:pt x="56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70" y="0"/>
                  </a:lnTo>
                  <a:lnTo>
                    <a:pt x="76" y="1"/>
                  </a:lnTo>
                  <a:lnTo>
                    <a:pt x="88" y="5"/>
                  </a:lnTo>
                  <a:lnTo>
                    <a:pt x="98" y="11"/>
                  </a:lnTo>
                  <a:lnTo>
                    <a:pt x="108" y="18"/>
                  </a:lnTo>
                  <a:lnTo>
                    <a:pt x="116" y="28"/>
                  </a:lnTo>
                  <a:lnTo>
                    <a:pt x="122" y="38"/>
                  </a:lnTo>
                  <a:lnTo>
                    <a:pt x="125" y="50"/>
                  </a:lnTo>
                  <a:lnTo>
                    <a:pt x="127" y="57"/>
                  </a:lnTo>
                  <a:lnTo>
                    <a:pt x="128" y="63"/>
                  </a:lnTo>
                  <a:lnTo>
                    <a:pt x="128" y="63"/>
                  </a:lnTo>
                  <a:lnTo>
                    <a:pt x="127" y="69"/>
                  </a:lnTo>
                  <a:lnTo>
                    <a:pt x="125" y="76"/>
                  </a:lnTo>
                  <a:lnTo>
                    <a:pt x="122" y="88"/>
                  </a:lnTo>
                  <a:lnTo>
                    <a:pt x="116" y="98"/>
                  </a:lnTo>
                  <a:lnTo>
                    <a:pt x="108" y="108"/>
                  </a:lnTo>
                  <a:lnTo>
                    <a:pt x="98" y="115"/>
                  </a:lnTo>
                  <a:lnTo>
                    <a:pt x="88" y="121"/>
                  </a:lnTo>
                  <a:lnTo>
                    <a:pt x="76" y="125"/>
                  </a:lnTo>
                  <a:lnTo>
                    <a:pt x="70" y="126"/>
                  </a:lnTo>
                  <a:lnTo>
                    <a:pt x="64" y="126"/>
                  </a:lnTo>
                  <a:lnTo>
                    <a:pt x="64" y="126"/>
                  </a:lnTo>
                  <a:lnTo>
                    <a:pt x="52" y="125"/>
                  </a:lnTo>
                  <a:lnTo>
                    <a:pt x="41" y="122"/>
                  </a:lnTo>
                  <a:lnTo>
                    <a:pt x="31" y="117"/>
                  </a:lnTo>
                  <a:lnTo>
                    <a:pt x="23" y="111"/>
                  </a:lnTo>
                  <a:lnTo>
                    <a:pt x="23" y="111"/>
                  </a:lnTo>
                  <a:lnTo>
                    <a:pt x="63" y="44"/>
                  </a:lnTo>
                  <a:lnTo>
                    <a:pt x="78" y="68"/>
                  </a:lnTo>
                  <a:lnTo>
                    <a:pt x="78" y="68"/>
                  </a:lnTo>
                  <a:lnTo>
                    <a:pt x="63" y="68"/>
                  </a:lnTo>
                  <a:lnTo>
                    <a:pt x="63" y="68"/>
                  </a:lnTo>
                  <a:lnTo>
                    <a:pt x="58" y="69"/>
                  </a:lnTo>
                  <a:lnTo>
                    <a:pt x="55" y="70"/>
                  </a:lnTo>
                  <a:lnTo>
                    <a:pt x="53" y="72"/>
                  </a:lnTo>
                  <a:lnTo>
                    <a:pt x="51" y="75"/>
                  </a:lnTo>
                  <a:lnTo>
                    <a:pt x="51" y="75"/>
                  </a:lnTo>
                  <a:lnTo>
                    <a:pt x="42" y="90"/>
                  </a:lnTo>
                  <a:lnTo>
                    <a:pt x="42" y="90"/>
                  </a:lnTo>
                  <a:lnTo>
                    <a:pt x="41" y="91"/>
                  </a:lnTo>
                  <a:lnTo>
                    <a:pt x="43" y="92"/>
                  </a:lnTo>
                  <a:lnTo>
                    <a:pt x="92" y="92"/>
                  </a:lnTo>
                  <a:lnTo>
                    <a:pt x="117" y="92"/>
                  </a:lnTo>
                  <a:lnTo>
                    <a:pt x="117" y="92"/>
                  </a:lnTo>
                  <a:lnTo>
                    <a:pt x="119" y="91"/>
                  </a:lnTo>
                  <a:lnTo>
                    <a:pt x="118" y="89"/>
                  </a:lnTo>
                  <a:lnTo>
                    <a:pt x="65" y="2"/>
                  </a:lnTo>
                  <a:lnTo>
                    <a:pt x="65" y="2"/>
                  </a:lnTo>
                  <a:lnTo>
                    <a:pt x="63" y="1"/>
                  </a:lnTo>
                  <a:lnTo>
                    <a:pt x="62" y="2"/>
                  </a:lnTo>
                  <a:lnTo>
                    <a:pt x="7" y="93"/>
                  </a:lnTo>
                  <a:lnTo>
                    <a:pt x="7" y="93"/>
                  </a:lnTo>
                  <a:lnTo>
                    <a:pt x="3" y="85"/>
                  </a:lnTo>
                  <a:lnTo>
                    <a:pt x="1" y="79"/>
                  </a:lnTo>
                  <a:lnTo>
                    <a:pt x="0" y="70"/>
                  </a:lnTo>
                  <a:lnTo>
                    <a:pt x="0" y="63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3955447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p:timing>
    <p:tnLst>
      <p:par>
        <p:cTn id="1" dur="indefinite" restart="never" nodeType="tmRoot"/>
      </p:par>
    </p:tnLst>
  </p:timing>
  <p:txStyles>
    <p:titleStyle>
      <a:lvl1pPr algn="l" defTabSz="917575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917575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defTabSz="917575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defTabSz="917575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defTabSz="917575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l" defTabSz="917575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l" defTabSz="917575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l" defTabSz="917575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l" defTabSz="917575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344488" indent="-344488" algn="l" defTabSz="917575" rtl="0" fontAlgn="base">
        <a:lnSpc>
          <a:spcPct val="100000"/>
        </a:lnSpc>
        <a:spcBef>
          <a:spcPts val="0"/>
        </a:spcBef>
        <a:spcAft>
          <a:spcPts val="400"/>
        </a:spcAft>
        <a:buClr>
          <a:srgbClr val="E2001A"/>
        </a:buClr>
        <a:buSzPct val="80000"/>
        <a:buFont typeface="Arial" pitchFamily="34" charset="0"/>
        <a:buChar char="▬"/>
        <a:defRPr sz="2000" b="1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76275" indent="-152400" algn="l" defTabSz="917575" rtl="0" fontAlgn="base">
        <a:lnSpc>
          <a:spcPct val="100000"/>
        </a:lnSpc>
        <a:spcBef>
          <a:spcPts val="400"/>
        </a:spcBef>
        <a:spcAft>
          <a:spcPct val="0"/>
        </a:spcAft>
        <a:buClr>
          <a:srgbClr val="58595B"/>
        </a:buClr>
        <a:buFont typeface="Arial" pitchFamily="34" charset="0"/>
        <a:buChar char="•"/>
        <a:defRPr sz="2000">
          <a:solidFill>
            <a:srgbClr val="58595B"/>
          </a:solidFill>
          <a:latin typeface="Arial" pitchFamily="34" charset="0"/>
          <a:cs typeface="Arial" pitchFamily="34" charset="0"/>
        </a:defRPr>
      </a:lvl2pPr>
      <a:lvl3pPr marL="990600" indent="-152400" algn="l" defTabSz="917575" rtl="0" fontAlgn="base">
        <a:lnSpc>
          <a:spcPct val="100000"/>
        </a:lnSpc>
        <a:spcBef>
          <a:spcPts val="350"/>
        </a:spcBef>
        <a:spcAft>
          <a:spcPct val="0"/>
        </a:spcAft>
        <a:buClr>
          <a:srgbClr val="58595B"/>
        </a:buClr>
        <a:buFont typeface="Arial" pitchFamily="34" charset="0"/>
        <a:buChar char="•"/>
        <a:defRPr sz="1400">
          <a:solidFill>
            <a:srgbClr val="58595B"/>
          </a:solidFill>
          <a:latin typeface="+mn-lt"/>
        </a:defRPr>
      </a:lvl3pPr>
      <a:lvl4pPr marL="1606550" indent="-230188" algn="l" defTabSz="917575" rtl="0" fontAlgn="base">
        <a:spcBef>
          <a:spcPct val="20000"/>
        </a:spcBef>
        <a:spcAft>
          <a:spcPct val="0"/>
        </a:spcAft>
        <a:buChar char="–"/>
        <a:defRPr sz="1600">
          <a:solidFill>
            <a:srgbClr val="58595B"/>
          </a:solidFill>
          <a:latin typeface="Arial" pitchFamily="34" charset="0"/>
          <a:cs typeface="Arial" pitchFamily="34" charset="0"/>
        </a:defRPr>
      </a:lvl4pPr>
      <a:lvl5pPr marL="2065338" indent="-234950" algn="l" defTabSz="91757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22538" indent="-234950" algn="l" defTabSz="91757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9738" indent="-234950" algn="l" defTabSz="91757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36938" indent="-234950" algn="l" defTabSz="91757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94138" indent="-234950" algn="l" defTabSz="91757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02" y="2514631"/>
            <a:ext cx="9162811" cy="3630137"/>
          </a:xfrm>
          <a:prstGeom prst="rect">
            <a:avLst/>
          </a:prstGeom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300" dirty="0"/>
              <a:t>Strukturentwicklung im Rheinischen Revier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Untertitel 2"/>
          <p:cNvSpPr txBox="1">
            <a:spLocks/>
          </p:cNvSpPr>
          <p:nvPr/>
        </p:nvSpPr>
        <p:spPr>
          <a:xfrm>
            <a:off x="617721" y="1939679"/>
            <a:ext cx="7753350" cy="461665"/>
          </a:xfrm>
          <a:prstGeom prst="rect">
            <a:avLst/>
          </a:prstGeom>
        </p:spPr>
        <p:txBody>
          <a:bodyPr/>
          <a:lstStyle>
            <a:lvl1pPr marL="344488" indent="-344488" algn="l" defTabSz="917575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6125" indent="-287338" algn="l" defTabSz="917575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7763" indent="-230188" algn="l" defTabSz="917575" rtl="0" fontAlgn="base">
              <a:spcBef>
                <a:spcPct val="20000"/>
              </a:spcBef>
              <a:spcAft>
                <a:spcPct val="0"/>
              </a:spcAft>
              <a:buChar char="•"/>
              <a:defRPr sz="2500">
                <a:solidFill>
                  <a:schemeClr val="tx1"/>
                </a:solidFill>
                <a:latin typeface="+mn-lt"/>
              </a:defRPr>
            </a:lvl3pPr>
            <a:lvl4pPr marL="1606550" indent="-230188" algn="l" defTabSz="917575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65338" indent="-234950" algn="l" defTabSz="917575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22538" indent="-234950" algn="l" defTabSz="917575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9738" indent="-234950" algn="l" defTabSz="917575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36938" indent="-234950" algn="l" defTabSz="917575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94138" indent="-234950" algn="l" defTabSz="917575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de-DE" sz="1500" kern="0" dirty="0" err="1" smtClean="0">
                <a:solidFill>
                  <a:schemeClr val="bg1"/>
                </a:solidFill>
              </a:rPr>
              <a:t>Arbeitsmarktliche</a:t>
            </a:r>
            <a:r>
              <a:rPr lang="de-DE" sz="1500" kern="0" dirty="0" smtClean="0">
                <a:solidFill>
                  <a:schemeClr val="bg1"/>
                </a:solidFill>
              </a:rPr>
              <a:t> Auswirkungen - </a:t>
            </a:r>
            <a:r>
              <a:rPr lang="de-DE" sz="1500" kern="0" dirty="0">
                <a:solidFill>
                  <a:schemeClr val="bg1"/>
                </a:solidFill>
              </a:rPr>
              <a:t>Strategische Handlungsfelder</a:t>
            </a:r>
          </a:p>
          <a:p>
            <a:pPr marL="0" indent="0">
              <a:lnSpc>
                <a:spcPct val="100000"/>
              </a:lnSpc>
              <a:buNone/>
            </a:pPr>
            <a:endParaRPr lang="de-DE" sz="1500" kern="0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38470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Unsere Zielsetzungen</a:t>
            </a:r>
            <a:endParaRPr lang="de-DE" dirty="0"/>
          </a:p>
        </p:txBody>
      </p:sp>
      <p:sp>
        <p:nvSpPr>
          <p:cNvPr id="4" name="0"/>
          <p:cNvSpPr/>
          <p:nvPr/>
        </p:nvSpPr>
        <p:spPr>
          <a:xfrm>
            <a:off x="720090" y="1332167"/>
            <a:ext cx="7737367" cy="4212526"/>
          </a:xfrm>
          <a:prstGeom prst="rect">
            <a:avLst/>
          </a:prstGeom>
          <a:noFill/>
          <a:ln w="2095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0955" cap="flat" cmpd="sng" algn="ctr">
                <a:solidFill>
                  <a:schemeClr val="tx1"/>
                </a:solidFill>
                <a:prstDash val="solid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700"/>
              </a:spcAft>
              <a:buClr>
                <a:srgbClr val="FF0000"/>
              </a:buClr>
              <a:buSzPct val="80000"/>
            </a:pPr>
            <a:endParaRPr lang="de-DE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2043" lvl="1" indent="-342043">
              <a:lnSpc>
                <a:spcPct val="100000"/>
              </a:lnSpc>
              <a:spcBef>
                <a:spcPts val="0"/>
              </a:spcBef>
              <a:spcAft>
                <a:spcPts val="700"/>
              </a:spcAft>
              <a:buClr>
                <a:srgbClr val="FF0000"/>
              </a:buClr>
              <a:buSzPct val="80000"/>
              <a:buFont typeface="Arial" panose="020B0604020202020204" pitchFamily="34" charset="0"/>
              <a:buChar char="▬"/>
            </a:pPr>
            <a:r>
              <a:rPr lang="de-DE" dirty="0" smtClean="0">
                <a:solidFill>
                  <a:srgbClr val="000000"/>
                </a:solidFill>
                <a:latin typeface="Arial" panose="020B0604020202020204" pitchFamily="34" charset="0"/>
              </a:rPr>
              <a:t>Ansprechpartner für Politik und Unternehmen</a:t>
            </a:r>
          </a:p>
          <a:p>
            <a:pPr marL="342043" lvl="1" indent="-342043">
              <a:lnSpc>
                <a:spcPct val="100000"/>
              </a:lnSpc>
              <a:spcBef>
                <a:spcPts val="0"/>
              </a:spcBef>
              <a:spcAft>
                <a:spcPts val="700"/>
              </a:spcAft>
              <a:buClr>
                <a:srgbClr val="FF0000"/>
              </a:buClr>
              <a:buSzPct val="80000"/>
              <a:buFont typeface="Arial" panose="020B0604020202020204" pitchFamily="34" charset="0"/>
              <a:buChar char="▬"/>
            </a:pPr>
            <a:r>
              <a:rPr lang="de-DE" dirty="0" smtClean="0">
                <a:solidFill>
                  <a:srgbClr val="000000"/>
                </a:solidFill>
                <a:latin typeface="Arial" panose="020B0604020202020204" pitchFamily="34" charset="0"/>
              </a:rPr>
              <a:t>Aktive Begleitung der Unternehmen im Prozess</a:t>
            </a:r>
          </a:p>
          <a:p>
            <a:pPr marL="342043" lvl="1" indent="-342043">
              <a:lnSpc>
                <a:spcPct val="100000"/>
              </a:lnSpc>
              <a:spcBef>
                <a:spcPts val="0"/>
              </a:spcBef>
              <a:spcAft>
                <a:spcPts val="700"/>
              </a:spcAft>
              <a:buClr>
                <a:srgbClr val="FF0000"/>
              </a:buClr>
              <a:buSzPct val="80000"/>
              <a:buFont typeface="Arial" panose="020B0604020202020204" pitchFamily="34" charset="0"/>
              <a:buChar char="▬"/>
            </a:pPr>
            <a:r>
              <a:rPr lang="de-DE" dirty="0" smtClean="0">
                <a:solidFill>
                  <a:srgbClr val="000000"/>
                </a:solidFill>
                <a:latin typeface="Arial" panose="020B0604020202020204" pitchFamily="34" charset="0"/>
              </a:rPr>
              <a:t>Arbeitnehmer frühzeitig qualifizieren</a:t>
            </a:r>
          </a:p>
          <a:p>
            <a:pPr marL="342043" lvl="1" indent="-342043">
              <a:lnSpc>
                <a:spcPct val="100000"/>
              </a:lnSpc>
              <a:spcBef>
                <a:spcPts val="0"/>
              </a:spcBef>
              <a:spcAft>
                <a:spcPts val="700"/>
              </a:spcAft>
              <a:buClr>
                <a:srgbClr val="FF0000"/>
              </a:buClr>
              <a:buSzPct val="80000"/>
              <a:buFont typeface="Arial" panose="020B0604020202020204" pitchFamily="34" charset="0"/>
              <a:buChar char="▬"/>
            </a:pPr>
            <a:r>
              <a:rPr lang="de-DE" dirty="0" smtClean="0">
                <a:solidFill>
                  <a:srgbClr val="000000"/>
                </a:solidFill>
                <a:latin typeface="Arial" panose="020B0604020202020204" pitchFamily="34" charset="0"/>
              </a:rPr>
              <a:t>Beitrag leisten zur</a:t>
            </a:r>
          </a:p>
          <a:p>
            <a:pPr marL="608476" lvl="2" indent="-252031">
              <a:lnSpc>
                <a:spcPct val="100000"/>
              </a:lnSpc>
              <a:spcBef>
                <a:spcPts val="50"/>
              </a:spcBef>
              <a:spcAft>
                <a:spcPts val="600"/>
              </a:spcAft>
              <a:buClr>
                <a:srgbClr val="000000"/>
              </a:buClr>
              <a:buSzPts val="1700"/>
              <a:buFont typeface="Arial" panose="020B0604020202020204" pitchFamily="34" charset="0"/>
              <a:buChar char="•"/>
            </a:pPr>
            <a:r>
              <a:rPr lang="de-DE" sz="1700" dirty="0" smtClean="0">
                <a:solidFill>
                  <a:srgbClr val="000000"/>
                </a:solidFill>
                <a:latin typeface="Arial" panose="020B0604020202020204" pitchFamily="34" charset="0"/>
              </a:rPr>
              <a:t>Schaffung zukunftssicherer, hochwertiger Arbeitsplätze</a:t>
            </a:r>
            <a:endParaRPr lang="de-DE" sz="17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608476" lvl="2" indent="-252031">
              <a:lnSpc>
                <a:spcPct val="100000"/>
              </a:lnSpc>
              <a:spcBef>
                <a:spcPts val="50"/>
              </a:spcBef>
              <a:spcAft>
                <a:spcPts val="600"/>
              </a:spcAft>
              <a:buClr>
                <a:srgbClr val="000000"/>
              </a:buClr>
              <a:buSzPts val="1700"/>
              <a:buFont typeface="Arial" panose="020B0604020202020204" pitchFamily="34" charset="0"/>
              <a:buChar char="•"/>
            </a:pPr>
            <a:r>
              <a:rPr lang="de-DE" sz="1700" dirty="0" smtClean="0">
                <a:solidFill>
                  <a:srgbClr val="000000"/>
                </a:solidFill>
                <a:latin typeface="Arial" panose="020B0604020202020204" pitchFamily="34" charset="0"/>
              </a:rPr>
              <a:t>Erhaltung von Ausbildungskapazitäten</a:t>
            </a:r>
            <a:endParaRPr lang="de-DE" sz="17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2043" lvl="1" indent="-342043">
              <a:lnSpc>
                <a:spcPct val="100000"/>
              </a:lnSpc>
              <a:spcBef>
                <a:spcPts val="0"/>
              </a:spcBef>
              <a:spcAft>
                <a:spcPts val="700"/>
              </a:spcAft>
              <a:buClr>
                <a:srgbClr val="FF0000"/>
              </a:buClr>
              <a:buSzPct val="80000"/>
              <a:buFont typeface="Arial" panose="020B0604020202020204" pitchFamily="34" charset="0"/>
              <a:buChar char="▬"/>
            </a:pPr>
            <a:endParaRPr lang="de-DE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2043" lvl="1" indent="-342043">
              <a:lnSpc>
                <a:spcPct val="100000"/>
              </a:lnSpc>
              <a:spcBef>
                <a:spcPts val="0"/>
              </a:spcBef>
              <a:spcAft>
                <a:spcPts val="700"/>
              </a:spcAft>
              <a:buClr>
                <a:srgbClr val="FF0000"/>
              </a:buClr>
              <a:buSzPct val="80000"/>
              <a:buFont typeface="Arial" panose="020B0604020202020204" pitchFamily="34" charset="0"/>
              <a:buChar char="▬"/>
            </a:pPr>
            <a:endParaRPr lang="de-DE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2043" lvl="1" indent="-342043" algn="ctr">
              <a:lnSpc>
                <a:spcPct val="100000"/>
              </a:lnSpc>
              <a:spcBef>
                <a:spcPts val="0"/>
              </a:spcBef>
              <a:spcAft>
                <a:spcPts val="700"/>
              </a:spcAft>
              <a:buClr>
                <a:srgbClr val="FF0000"/>
              </a:buClr>
              <a:buSzPct val="80000"/>
            </a:pPr>
            <a:r>
              <a:rPr lang="de-DE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Niemand </a:t>
            </a:r>
            <a:r>
              <a:rPr lang="de-DE" b="1" dirty="0">
                <a:solidFill>
                  <a:srgbClr val="000000"/>
                </a:solidFill>
                <a:latin typeface="Arial" panose="020B0604020202020204" pitchFamily="34" charset="0"/>
              </a:rPr>
              <a:t>soll unfreiwillig aus dem Erwerbsleben </a:t>
            </a:r>
            <a:r>
              <a:rPr lang="de-DE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ausscheiden.</a:t>
            </a:r>
            <a:endParaRPr lang="de-DE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186892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Die Rolle der Agentur für Arbeit vor Ort</a:t>
            </a:r>
            <a:endParaRPr lang="de-DE" dirty="0"/>
          </a:p>
        </p:txBody>
      </p:sp>
      <p:sp>
        <p:nvSpPr>
          <p:cNvPr id="4" name="0"/>
          <p:cNvSpPr/>
          <p:nvPr/>
        </p:nvSpPr>
        <p:spPr>
          <a:xfrm>
            <a:off x="720090" y="1332167"/>
            <a:ext cx="7737367" cy="4212526"/>
          </a:xfrm>
          <a:prstGeom prst="rect">
            <a:avLst/>
          </a:prstGeom>
          <a:noFill/>
          <a:ln w="2095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0955" cap="flat" cmpd="sng" algn="ctr">
                <a:solidFill>
                  <a:schemeClr val="tx1"/>
                </a:solidFill>
                <a:prstDash val="solid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700"/>
              </a:spcAft>
              <a:buClr>
                <a:srgbClr val="FF0000"/>
              </a:buClr>
              <a:buSzPct val="80000"/>
            </a:pPr>
            <a:endParaRPr lang="de-DE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2043" lvl="1" indent="-342043">
              <a:lnSpc>
                <a:spcPct val="100000"/>
              </a:lnSpc>
              <a:spcBef>
                <a:spcPts val="0"/>
              </a:spcBef>
              <a:spcAft>
                <a:spcPts val="700"/>
              </a:spcAft>
              <a:buClr>
                <a:srgbClr val="FF0000"/>
              </a:buClr>
              <a:buSzPct val="80000"/>
              <a:buFont typeface="Arial" panose="020B0604020202020204" pitchFamily="34" charset="0"/>
              <a:buChar char="▬"/>
            </a:pPr>
            <a:r>
              <a:rPr lang="de-DE" dirty="0" smtClean="0">
                <a:solidFill>
                  <a:srgbClr val="000000"/>
                </a:solidFill>
                <a:latin typeface="Arial" panose="020B0604020202020204" pitchFamily="34" charset="0"/>
              </a:rPr>
              <a:t>Die im Rheinischen Revier betroffenen Agenturen Mönchengladbach, Brühl und Aachen-Düren arbeiten partnerschaftlich und kooperativ am Thema Strukturentwicklung</a:t>
            </a:r>
          </a:p>
          <a:p>
            <a:pPr marL="342043" lvl="1" indent="-342043">
              <a:lnSpc>
                <a:spcPct val="100000"/>
              </a:lnSpc>
              <a:spcBef>
                <a:spcPts val="0"/>
              </a:spcBef>
              <a:spcAft>
                <a:spcPts val="700"/>
              </a:spcAft>
              <a:buClr>
                <a:srgbClr val="FF0000"/>
              </a:buClr>
              <a:buSzPct val="80000"/>
              <a:buFont typeface="Arial" panose="020B0604020202020204" pitchFamily="34" charset="0"/>
              <a:buChar char="▬"/>
            </a:pPr>
            <a:r>
              <a:rPr lang="de-DE" dirty="0" smtClean="0">
                <a:solidFill>
                  <a:srgbClr val="000000"/>
                </a:solidFill>
                <a:latin typeface="Arial" panose="020B0604020202020204" pitchFamily="34" charset="0"/>
              </a:rPr>
              <a:t>Lösungen und Aufgabenwahrnehmung erfolgen „aus einer Hand“</a:t>
            </a:r>
          </a:p>
          <a:p>
            <a:pPr marL="342043" lvl="1" indent="-342043">
              <a:lnSpc>
                <a:spcPct val="100000"/>
              </a:lnSpc>
              <a:spcBef>
                <a:spcPts val="0"/>
              </a:spcBef>
              <a:spcAft>
                <a:spcPts val="700"/>
              </a:spcAft>
              <a:buClr>
                <a:srgbClr val="FF0000"/>
              </a:buClr>
              <a:buSzPct val="80000"/>
              <a:buFont typeface="Arial" panose="020B0604020202020204" pitchFamily="34" charset="0"/>
              <a:buChar char="▬"/>
            </a:pPr>
            <a:r>
              <a:rPr lang="de-DE" dirty="0" smtClean="0">
                <a:solidFill>
                  <a:srgbClr val="000000"/>
                </a:solidFill>
                <a:latin typeface="Arial" panose="020B0604020202020204" pitchFamily="34" charset="0"/>
              </a:rPr>
              <a:t>Die Agentur für Arbeit Brühl übernimmt die federführende und koordinierende Rolle („Revieragentur“)</a:t>
            </a:r>
          </a:p>
          <a:p>
            <a:pPr marL="342043" lvl="1" indent="-342043">
              <a:lnSpc>
                <a:spcPct val="100000"/>
              </a:lnSpc>
              <a:spcBef>
                <a:spcPts val="0"/>
              </a:spcBef>
              <a:spcAft>
                <a:spcPts val="700"/>
              </a:spcAft>
              <a:buClr>
                <a:srgbClr val="FF0000"/>
              </a:buClr>
              <a:buSzPct val="80000"/>
              <a:buFont typeface="Arial" panose="020B0604020202020204" pitchFamily="34" charset="0"/>
              <a:buChar char="▬"/>
            </a:pPr>
            <a:r>
              <a:rPr lang="de-DE" sz="1400" dirty="0" smtClean="0">
                <a:solidFill>
                  <a:srgbClr val="000000"/>
                </a:solidFill>
                <a:latin typeface="Arial" panose="020B0604020202020204" pitchFamily="34" charset="0"/>
              </a:rPr>
              <a:t>Zentraler Ansprechpartner / Verantwortlicher</a:t>
            </a:r>
          </a:p>
          <a:p>
            <a:pPr marL="342043" lvl="1" indent="-342043">
              <a:lnSpc>
                <a:spcPct val="100000"/>
              </a:lnSpc>
              <a:spcBef>
                <a:spcPts val="0"/>
              </a:spcBef>
              <a:spcAft>
                <a:spcPts val="700"/>
              </a:spcAft>
              <a:buClr>
                <a:srgbClr val="FF0000"/>
              </a:buClr>
              <a:buSzPct val="80000"/>
              <a:buFont typeface="Arial" panose="020B0604020202020204" pitchFamily="34" charset="0"/>
              <a:buChar char="▬"/>
            </a:pPr>
            <a:r>
              <a:rPr lang="de-DE" sz="1400" dirty="0" smtClean="0">
                <a:solidFill>
                  <a:srgbClr val="000000"/>
                </a:solidFill>
                <a:latin typeface="Arial" panose="020B0604020202020204" pitchFamily="34" charset="0"/>
              </a:rPr>
              <a:t>Koordination</a:t>
            </a:r>
          </a:p>
          <a:p>
            <a:pPr marL="342043" lvl="1" indent="-342043">
              <a:lnSpc>
                <a:spcPct val="100000"/>
              </a:lnSpc>
              <a:spcBef>
                <a:spcPts val="0"/>
              </a:spcBef>
              <a:spcAft>
                <a:spcPts val="700"/>
              </a:spcAft>
              <a:buClr>
                <a:srgbClr val="FF0000"/>
              </a:buClr>
              <a:buSzPct val="80000"/>
              <a:buFont typeface="Arial" panose="020B0604020202020204" pitchFamily="34" charset="0"/>
              <a:buChar char="▬"/>
            </a:pPr>
            <a:r>
              <a:rPr lang="de-DE" sz="1400" dirty="0" smtClean="0">
                <a:solidFill>
                  <a:srgbClr val="000000"/>
                </a:solidFill>
                <a:latin typeface="Arial" panose="020B0604020202020204" pitchFamily="34" charset="0"/>
              </a:rPr>
              <a:t>Information</a:t>
            </a:r>
          </a:p>
          <a:p>
            <a:pPr marL="342043" lvl="1" indent="-342043">
              <a:lnSpc>
                <a:spcPct val="100000"/>
              </a:lnSpc>
              <a:spcBef>
                <a:spcPts val="0"/>
              </a:spcBef>
              <a:spcAft>
                <a:spcPts val="700"/>
              </a:spcAft>
              <a:buClr>
                <a:srgbClr val="FF0000"/>
              </a:buClr>
              <a:buSzPct val="80000"/>
              <a:buFont typeface="Arial" panose="020B0604020202020204" pitchFamily="34" charset="0"/>
              <a:buChar char="▬"/>
            </a:pPr>
            <a:r>
              <a:rPr lang="de-DE" sz="1400" dirty="0" smtClean="0">
                <a:solidFill>
                  <a:srgbClr val="000000"/>
                </a:solidFill>
                <a:latin typeface="Arial" panose="020B0604020202020204" pitchFamily="34" charset="0"/>
              </a:rPr>
              <a:t>Kommunikation</a:t>
            </a:r>
          </a:p>
          <a:p>
            <a:pPr marL="342043" lvl="1" indent="-342043">
              <a:lnSpc>
                <a:spcPct val="100000"/>
              </a:lnSpc>
              <a:spcBef>
                <a:spcPts val="0"/>
              </a:spcBef>
              <a:spcAft>
                <a:spcPts val="700"/>
              </a:spcAft>
              <a:buClr>
                <a:srgbClr val="FF0000"/>
              </a:buClr>
              <a:buSzPct val="80000"/>
              <a:buFont typeface="Arial" panose="020B0604020202020204" pitchFamily="34" charset="0"/>
              <a:buChar char="▬"/>
            </a:pPr>
            <a:r>
              <a:rPr lang="de-DE" sz="1400" dirty="0" smtClean="0">
                <a:solidFill>
                  <a:srgbClr val="000000"/>
                </a:solidFill>
                <a:latin typeface="Arial" panose="020B0604020202020204" pitchFamily="34" charset="0"/>
              </a:rPr>
              <a:t>Steuerung der operativen Umsetzung (bedarfsgerechte Bündelung von Ressourcen)</a:t>
            </a:r>
          </a:p>
          <a:p>
            <a:pPr marL="342043" lvl="1" indent="-342043">
              <a:lnSpc>
                <a:spcPct val="100000"/>
              </a:lnSpc>
              <a:spcBef>
                <a:spcPts val="0"/>
              </a:spcBef>
              <a:spcAft>
                <a:spcPts val="700"/>
              </a:spcAft>
              <a:buClr>
                <a:srgbClr val="FF0000"/>
              </a:buClr>
              <a:buSzPct val="80000"/>
              <a:buFont typeface="Arial" panose="020B0604020202020204" pitchFamily="34" charset="0"/>
              <a:buChar char="▬"/>
            </a:pPr>
            <a:r>
              <a:rPr lang="de-DE" sz="1400" dirty="0" smtClean="0">
                <a:solidFill>
                  <a:srgbClr val="000000"/>
                </a:solidFill>
                <a:latin typeface="Arial" panose="020B0604020202020204" pitchFamily="34" charset="0"/>
              </a:rPr>
              <a:t>Evaluation</a:t>
            </a:r>
          </a:p>
          <a:p>
            <a:pPr marL="342043" lvl="1" indent="-342043">
              <a:lnSpc>
                <a:spcPct val="100000"/>
              </a:lnSpc>
              <a:spcBef>
                <a:spcPts val="0"/>
              </a:spcBef>
              <a:spcAft>
                <a:spcPts val="700"/>
              </a:spcAft>
              <a:buClr>
                <a:srgbClr val="FF0000"/>
              </a:buClr>
              <a:buSzPct val="80000"/>
              <a:buFont typeface="Arial" panose="020B0604020202020204" pitchFamily="34" charset="0"/>
              <a:buChar char="▬"/>
            </a:pPr>
            <a:endParaRPr lang="de-DE" sz="1400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32622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Strategische Handlungsfelder</a:t>
            </a:r>
            <a:br>
              <a:rPr lang="de-DE" dirty="0"/>
            </a:br>
            <a:endParaRPr lang="de-DE" dirty="0"/>
          </a:p>
        </p:txBody>
      </p:sp>
      <p:grpSp>
        <p:nvGrpSpPr>
          <p:cNvPr id="4" name="Gruppieren 3"/>
          <p:cNvGrpSpPr/>
          <p:nvPr/>
        </p:nvGrpSpPr>
        <p:grpSpPr>
          <a:xfrm>
            <a:off x="76942" y="1796120"/>
            <a:ext cx="8962555" cy="4002997"/>
            <a:chOff x="76942" y="1804433"/>
            <a:chExt cx="8962555" cy="4002997"/>
          </a:xfrm>
        </p:grpSpPr>
        <p:sp>
          <p:nvSpPr>
            <p:cNvPr id="5" name="Freihandform 4"/>
            <p:cNvSpPr/>
            <p:nvPr/>
          </p:nvSpPr>
          <p:spPr>
            <a:xfrm>
              <a:off x="1334489" y="4547604"/>
              <a:ext cx="1450106" cy="1259826"/>
            </a:xfrm>
            <a:custGeom>
              <a:avLst/>
              <a:gdLst>
                <a:gd name="connsiteX0" fmla="*/ 0 w 1781496"/>
                <a:gd name="connsiteY0" fmla="*/ 764863 h 1529725"/>
                <a:gd name="connsiteX1" fmla="*/ 382431 w 1781496"/>
                <a:gd name="connsiteY1" fmla="*/ 0 h 1529725"/>
                <a:gd name="connsiteX2" fmla="*/ 1399065 w 1781496"/>
                <a:gd name="connsiteY2" fmla="*/ 0 h 1529725"/>
                <a:gd name="connsiteX3" fmla="*/ 1781496 w 1781496"/>
                <a:gd name="connsiteY3" fmla="*/ 764863 h 1529725"/>
                <a:gd name="connsiteX4" fmla="*/ 1399065 w 1781496"/>
                <a:gd name="connsiteY4" fmla="*/ 1529725 h 1529725"/>
                <a:gd name="connsiteX5" fmla="*/ 382431 w 1781496"/>
                <a:gd name="connsiteY5" fmla="*/ 1529725 h 1529725"/>
                <a:gd name="connsiteX6" fmla="*/ 0 w 1781496"/>
                <a:gd name="connsiteY6" fmla="*/ 764863 h 1529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81496" h="1529725">
                  <a:moveTo>
                    <a:pt x="0" y="764863"/>
                  </a:moveTo>
                  <a:lnTo>
                    <a:pt x="382431" y="0"/>
                  </a:lnTo>
                  <a:lnTo>
                    <a:pt x="1399065" y="0"/>
                  </a:lnTo>
                  <a:lnTo>
                    <a:pt x="1781496" y="764863"/>
                  </a:lnTo>
                  <a:lnTo>
                    <a:pt x="1399065" y="1529725"/>
                  </a:lnTo>
                  <a:lnTo>
                    <a:pt x="382431" y="1529725"/>
                  </a:lnTo>
                  <a:lnTo>
                    <a:pt x="0" y="764863"/>
                  </a:lnTo>
                  <a:close/>
                </a:path>
              </a:pathLst>
            </a:cu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207778" tIns="191801" rIns="207778" bIns="191801" numCol="1" spcCol="1270" anchor="ctr" anchorCtr="0">
              <a:noAutofit/>
            </a:bodyPr>
            <a:lstStyle/>
            <a:p>
              <a:pPr algn="ctr" defTabSz="468592">
                <a:spcBef>
                  <a:spcPct val="0"/>
                </a:spcBef>
                <a:spcAft>
                  <a:spcPct val="35000"/>
                </a:spcAft>
              </a:pPr>
              <a:r>
                <a:rPr lang="de-DE" sz="12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Kooperation</a:t>
              </a:r>
            </a:p>
          </p:txBody>
        </p:sp>
        <p:sp>
          <p:nvSpPr>
            <p:cNvPr id="6" name="Sechseck 5"/>
            <p:cNvSpPr/>
            <p:nvPr/>
          </p:nvSpPr>
          <p:spPr>
            <a:xfrm>
              <a:off x="1334489" y="3177580"/>
              <a:ext cx="1450106" cy="1259826"/>
            </a:xfrm>
            <a:prstGeom prst="hexagon">
              <a:avLst>
                <a:gd name="adj" fmla="val 25000"/>
                <a:gd name="vf" fmla="val 115470"/>
              </a:avLst>
            </a:prstGeom>
            <a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27000" r="-27000"/>
              </a:stretch>
            </a:blip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Freihandform 6"/>
            <p:cNvSpPr/>
            <p:nvPr/>
          </p:nvSpPr>
          <p:spPr>
            <a:xfrm>
              <a:off x="76942" y="2496195"/>
              <a:ext cx="1450106" cy="1259826"/>
            </a:xfrm>
            <a:custGeom>
              <a:avLst/>
              <a:gdLst>
                <a:gd name="connsiteX0" fmla="*/ 0 w 1781496"/>
                <a:gd name="connsiteY0" fmla="*/ 764863 h 1529725"/>
                <a:gd name="connsiteX1" fmla="*/ 382431 w 1781496"/>
                <a:gd name="connsiteY1" fmla="*/ 0 h 1529725"/>
                <a:gd name="connsiteX2" fmla="*/ 1399065 w 1781496"/>
                <a:gd name="connsiteY2" fmla="*/ 0 h 1529725"/>
                <a:gd name="connsiteX3" fmla="*/ 1781496 w 1781496"/>
                <a:gd name="connsiteY3" fmla="*/ 764863 h 1529725"/>
                <a:gd name="connsiteX4" fmla="*/ 1399065 w 1781496"/>
                <a:gd name="connsiteY4" fmla="*/ 1529725 h 1529725"/>
                <a:gd name="connsiteX5" fmla="*/ 382431 w 1781496"/>
                <a:gd name="connsiteY5" fmla="*/ 1529725 h 1529725"/>
                <a:gd name="connsiteX6" fmla="*/ 0 w 1781496"/>
                <a:gd name="connsiteY6" fmla="*/ 764863 h 1529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81496" h="1529725">
                  <a:moveTo>
                    <a:pt x="0" y="764863"/>
                  </a:moveTo>
                  <a:lnTo>
                    <a:pt x="382431" y="0"/>
                  </a:lnTo>
                  <a:lnTo>
                    <a:pt x="1399065" y="0"/>
                  </a:lnTo>
                  <a:lnTo>
                    <a:pt x="1781496" y="764863"/>
                  </a:lnTo>
                  <a:lnTo>
                    <a:pt x="1399065" y="1529725"/>
                  </a:lnTo>
                  <a:lnTo>
                    <a:pt x="382431" y="1529725"/>
                  </a:lnTo>
                  <a:lnTo>
                    <a:pt x="0" y="764863"/>
                  </a:lnTo>
                  <a:close/>
                </a:path>
              </a:pathLst>
            </a:cu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207778" tIns="191801" rIns="207778" bIns="191801" numCol="1" spcCol="1270" anchor="ctr" anchorCtr="0">
              <a:noAutofit/>
            </a:bodyPr>
            <a:lstStyle/>
            <a:p>
              <a:pPr algn="ctr" defTabSz="468592">
                <a:spcBef>
                  <a:spcPct val="0"/>
                </a:spcBef>
                <a:spcAft>
                  <a:spcPct val="35000"/>
                </a:spcAft>
              </a:pPr>
              <a:r>
                <a:rPr lang="de-DE" sz="12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Analyse</a:t>
              </a:r>
            </a:p>
          </p:txBody>
        </p:sp>
        <p:sp>
          <p:nvSpPr>
            <p:cNvPr id="8" name="Sechseck 7"/>
            <p:cNvSpPr/>
            <p:nvPr/>
          </p:nvSpPr>
          <p:spPr>
            <a:xfrm>
              <a:off x="3824353" y="3227975"/>
              <a:ext cx="1450106" cy="1259826"/>
            </a:xfrm>
            <a:prstGeom prst="hexagon">
              <a:avLst>
                <a:gd name="adj" fmla="val 25000"/>
                <a:gd name="vf" fmla="val 115470"/>
              </a:avLst>
            </a:prstGeom>
            <a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15000" r="-15000"/>
              </a:stretch>
            </a:blip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>
                <a:alpha val="90000"/>
                <a:hueOff val="0"/>
                <a:satOff val="0"/>
                <a:lumOff val="0"/>
                <a:alphaOff val="-6667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Freihandform 8"/>
            <p:cNvSpPr/>
            <p:nvPr/>
          </p:nvSpPr>
          <p:spPr>
            <a:xfrm>
              <a:off x="1329125" y="1804433"/>
              <a:ext cx="1450106" cy="1259826"/>
            </a:xfrm>
            <a:custGeom>
              <a:avLst/>
              <a:gdLst>
                <a:gd name="connsiteX0" fmla="*/ 0 w 1781496"/>
                <a:gd name="connsiteY0" fmla="*/ 764863 h 1529725"/>
                <a:gd name="connsiteX1" fmla="*/ 382431 w 1781496"/>
                <a:gd name="connsiteY1" fmla="*/ 0 h 1529725"/>
                <a:gd name="connsiteX2" fmla="*/ 1399065 w 1781496"/>
                <a:gd name="connsiteY2" fmla="*/ 0 h 1529725"/>
                <a:gd name="connsiteX3" fmla="*/ 1781496 w 1781496"/>
                <a:gd name="connsiteY3" fmla="*/ 764863 h 1529725"/>
                <a:gd name="connsiteX4" fmla="*/ 1399065 w 1781496"/>
                <a:gd name="connsiteY4" fmla="*/ 1529725 h 1529725"/>
                <a:gd name="connsiteX5" fmla="*/ 382431 w 1781496"/>
                <a:gd name="connsiteY5" fmla="*/ 1529725 h 1529725"/>
                <a:gd name="connsiteX6" fmla="*/ 0 w 1781496"/>
                <a:gd name="connsiteY6" fmla="*/ 764863 h 1529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81496" h="1529725">
                  <a:moveTo>
                    <a:pt x="0" y="764863"/>
                  </a:moveTo>
                  <a:lnTo>
                    <a:pt x="382431" y="0"/>
                  </a:lnTo>
                  <a:lnTo>
                    <a:pt x="1399065" y="0"/>
                  </a:lnTo>
                  <a:lnTo>
                    <a:pt x="1781496" y="764863"/>
                  </a:lnTo>
                  <a:lnTo>
                    <a:pt x="1399065" y="1529725"/>
                  </a:lnTo>
                  <a:lnTo>
                    <a:pt x="382431" y="1529725"/>
                  </a:lnTo>
                  <a:lnTo>
                    <a:pt x="0" y="764863"/>
                  </a:lnTo>
                  <a:close/>
                </a:path>
              </a:pathLst>
            </a:cu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207778" tIns="191801" rIns="207778" bIns="191801" numCol="1" spcCol="1270" anchor="ctr" anchorCtr="0">
              <a:noAutofit/>
            </a:bodyPr>
            <a:lstStyle/>
            <a:p>
              <a:pPr algn="ctr" defTabSz="468592">
                <a:spcBef>
                  <a:spcPct val="0"/>
                </a:spcBef>
                <a:spcAft>
                  <a:spcPct val="35000"/>
                </a:spcAft>
              </a:pPr>
              <a:r>
                <a:rPr lang="de-DE" sz="12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Organisation und Koordinierung</a:t>
              </a:r>
            </a:p>
          </p:txBody>
        </p:sp>
        <p:sp>
          <p:nvSpPr>
            <p:cNvPr id="10" name="Sechseck 9"/>
            <p:cNvSpPr/>
            <p:nvPr/>
          </p:nvSpPr>
          <p:spPr>
            <a:xfrm>
              <a:off x="2585654" y="2534693"/>
              <a:ext cx="1450106" cy="1259826"/>
            </a:xfrm>
            <a:prstGeom prst="hexagon">
              <a:avLst>
                <a:gd name="adj" fmla="val 25000"/>
                <a:gd name="vf" fmla="val 115470"/>
              </a:avLst>
            </a:pr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100316" r="-31684"/>
              </a:stretch>
            </a:blip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>
                <a:alpha val="90000"/>
                <a:hueOff val="0"/>
                <a:satOff val="0"/>
                <a:lumOff val="0"/>
                <a:alphaOff val="-13333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Freihandform 10"/>
            <p:cNvSpPr/>
            <p:nvPr/>
          </p:nvSpPr>
          <p:spPr>
            <a:xfrm>
              <a:off x="5054106" y="3924480"/>
              <a:ext cx="1450106" cy="1259826"/>
            </a:xfrm>
            <a:custGeom>
              <a:avLst/>
              <a:gdLst>
                <a:gd name="connsiteX0" fmla="*/ 0 w 1781496"/>
                <a:gd name="connsiteY0" fmla="*/ 764863 h 1529725"/>
                <a:gd name="connsiteX1" fmla="*/ 382431 w 1781496"/>
                <a:gd name="connsiteY1" fmla="*/ 0 h 1529725"/>
                <a:gd name="connsiteX2" fmla="*/ 1399065 w 1781496"/>
                <a:gd name="connsiteY2" fmla="*/ 0 h 1529725"/>
                <a:gd name="connsiteX3" fmla="*/ 1781496 w 1781496"/>
                <a:gd name="connsiteY3" fmla="*/ 764863 h 1529725"/>
                <a:gd name="connsiteX4" fmla="*/ 1399065 w 1781496"/>
                <a:gd name="connsiteY4" fmla="*/ 1529725 h 1529725"/>
                <a:gd name="connsiteX5" fmla="*/ 382431 w 1781496"/>
                <a:gd name="connsiteY5" fmla="*/ 1529725 h 1529725"/>
                <a:gd name="connsiteX6" fmla="*/ 0 w 1781496"/>
                <a:gd name="connsiteY6" fmla="*/ 764863 h 1529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81496" h="1529725">
                  <a:moveTo>
                    <a:pt x="0" y="764863"/>
                  </a:moveTo>
                  <a:lnTo>
                    <a:pt x="382431" y="0"/>
                  </a:lnTo>
                  <a:lnTo>
                    <a:pt x="1399065" y="0"/>
                  </a:lnTo>
                  <a:lnTo>
                    <a:pt x="1781496" y="764863"/>
                  </a:lnTo>
                  <a:lnTo>
                    <a:pt x="1399065" y="1529725"/>
                  </a:lnTo>
                  <a:lnTo>
                    <a:pt x="382431" y="1529725"/>
                  </a:lnTo>
                  <a:lnTo>
                    <a:pt x="0" y="764863"/>
                  </a:lnTo>
                  <a:close/>
                </a:path>
              </a:pathLst>
            </a:cu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207778" tIns="191801" rIns="207778" bIns="191801" numCol="1" spcCol="1270" anchor="ctr" anchorCtr="0">
              <a:noAutofit/>
            </a:bodyPr>
            <a:lstStyle/>
            <a:p>
              <a:pPr algn="ctr" defTabSz="468592">
                <a:spcBef>
                  <a:spcPct val="0"/>
                </a:spcBef>
                <a:spcAft>
                  <a:spcPct val="35000"/>
                </a:spcAft>
              </a:pPr>
              <a:r>
                <a:rPr lang="de-DE" sz="12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Qualifizierung</a:t>
              </a:r>
            </a:p>
          </p:txBody>
        </p:sp>
        <p:sp>
          <p:nvSpPr>
            <p:cNvPr id="12" name="Freihandform 11"/>
            <p:cNvSpPr/>
            <p:nvPr/>
          </p:nvSpPr>
          <p:spPr>
            <a:xfrm>
              <a:off x="3849292" y="1863215"/>
              <a:ext cx="1450106" cy="1259826"/>
            </a:xfrm>
            <a:custGeom>
              <a:avLst/>
              <a:gdLst>
                <a:gd name="connsiteX0" fmla="*/ 0 w 1781496"/>
                <a:gd name="connsiteY0" fmla="*/ 764863 h 1529725"/>
                <a:gd name="connsiteX1" fmla="*/ 382431 w 1781496"/>
                <a:gd name="connsiteY1" fmla="*/ 0 h 1529725"/>
                <a:gd name="connsiteX2" fmla="*/ 1399065 w 1781496"/>
                <a:gd name="connsiteY2" fmla="*/ 0 h 1529725"/>
                <a:gd name="connsiteX3" fmla="*/ 1781496 w 1781496"/>
                <a:gd name="connsiteY3" fmla="*/ 764863 h 1529725"/>
                <a:gd name="connsiteX4" fmla="*/ 1399065 w 1781496"/>
                <a:gd name="connsiteY4" fmla="*/ 1529725 h 1529725"/>
                <a:gd name="connsiteX5" fmla="*/ 382431 w 1781496"/>
                <a:gd name="connsiteY5" fmla="*/ 1529725 h 1529725"/>
                <a:gd name="connsiteX6" fmla="*/ 0 w 1781496"/>
                <a:gd name="connsiteY6" fmla="*/ 764863 h 1529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81496" h="1529725">
                  <a:moveTo>
                    <a:pt x="0" y="764863"/>
                  </a:moveTo>
                  <a:lnTo>
                    <a:pt x="382431" y="0"/>
                  </a:lnTo>
                  <a:lnTo>
                    <a:pt x="1399065" y="0"/>
                  </a:lnTo>
                  <a:lnTo>
                    <a:pt x="1781496" y="764863"/>
                  </a:lnTo>
                  <a:lnTo>
                    <a:pt x="1399065" y="1529725"/>
                  </a:lnTo>
                  <a:lnTo>
                    <a:pt x="382431" y="1529725"/>
                  </a:lnTo>
                  <a:lnTo>
                    <a:pt x="0" y="764863"/>
                  </a:lnTo>
                  <a:close/>
                </a:path>
              </a:pathLst>
            </a:cu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207778" tIns="191801" rIns="207778" bIns="191801" numCol="1" spcCol="1270" anchor="ctr" anchorCtr="0">
              <a:noAutofit/>
            </a:bodyPr>
            <a:lstStyle/>
            <a:p>
              <a:pPr algn="ctr" defTabSz="468592">
                <a:spcBef>
                  <a:spcPct val="0"/>
                </a:spcBef>
                <a:spcAft>
                  <a:spcPct val="35000"/>
                </a:spcAft>
              </a:pPr>
              <a:r>
                <a:rPr lang="de-DE" sz="1100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Beratung </a:t>
              </a:r>
              <a:r>
                <a:rPr lang="de-DE" sz="11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und Ansprechpartner</a:t>
              </a:r>
            </a:p>
            <a:p>
              <a:pPr algn="ctr" defTabSz="468592">
                <a:spcBef>
                  <a:spcPct val="0"/>
                </a:spcBef>
                <a:spcAft>
                  <a:spcPct val="35000"/>
                </a:spcAft>
              </a:pPr>
              <a:r>
                <a:rPr lang="de-DE" sz="11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(einheitlich und proaktiv</a:t>
              </a:r>
              <a:r>
                <a:rPr lang="de-DE" sz="1100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endParaRPr lang="de-DE" sz="11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Freihandform 12"/>
            <p:cNvSpPr/>
            <p:nvPr/>
          </p:nvSpPr>
          <p:spPr>
            <a:xfrm>
              <a:off x="6317744" y="3281593"/>
              <a:ext cx="1450106" cy="1259826"/>
            </a:xfrm>
            <a:custGeom>
              <a:avLst/>
              <a:gdLst>
                <a:gd name="connsiteX0" fmla="*/ 0 w 1781496"/>
                <a:gd name="connsiteY0" fmla="*/ 764863 h 1529725"/>
                <a:gd name="connsiteX1" fmla="*/ 382431 w 1781496"/>
                <a:gd name="connsiteY1" fmla="*/ 0 h 1529725"/>
                <a:gd name="connsiteX2" fmla="*/ 1399065 w 1781496"/>
                <a:gd name="connsiteY2" fmla="*/ 0 h 1529725"/>
                <a:gd name="connsiteX3" fmla="*/ 1781496 w 1781496"/>
                <a:gd name="connsiteY3" fmla="*/ 764863 h 1529725"/>
                <a:gd name="connsiteX4" fmla="*/ 1399065 w 1781496"/>
                <a:gd name="connsiteY4" fmla="*/ 1529725 h 1529725"/>
                <a:gd name="connsiteX5" fmla="*/ 382431 w 1781496"/>
                <a:gd name="connsiteY5" fmla="*/ 1529725 h 1529725"/>
                <a:gd name="connsiteX6" fmla="*/ 0 w 1781496"/>
                <a:gd name="connsiteY6" fmla="*/ 764863 h 1529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81496" h="1529725">
                  <a:moveTo>
                    <a:pt x="0" y="764863"/>
                  </a:moveTo>
                  <a:lnTo>
                    <a:pt x="382431" y="0"/>
                  </a:lnTo>
                  <a:lnTo>
                    <a:pt x="1399065" y="0"/>
                  </a:lnTo>
                  <a:lnTo>
                    <a:pt x="1781496" y="764863"/>
                  </a:lnTo>
                  <a:lnTo>
                    <a:pt x="1399065" y="1529725"/>
                  </a:lnTo>
                  <a:lnTo>
                    <a:pt x="382431" y="1529725"/>
                  </a:lnTo>
                  <a:lnTo>
                    <a:pt x="0" y="764863"/>
                  </a:lnTo>
                  <a:close/>
                </a:path>
              </a:pathLst>
            </a:cu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207778" tIns="191801" rIns="207778" bIns="191801" numCol="1" spcCol="1270" anchor="ctr" anchorCtr="0">
              <a:noAutofit/>
            </a:bodyPr>
            <a:lstStyle/>
            <a:p>
              <a:pPr algn="ctr" defTabSz="468592">
                <a:spcBef>
                  <a:spcPct val="0"/>
                </a:spcBef>
                <a:spcAft>
                  <a:spcPct val="35000"/>
                </a:spcAft>
              </a:pPr>
              <a:r>
                <a:rPr lang="de-DE" sz="12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Vermittlung</a:t>
              </a:r>
            </a:p>
          </p:txBody>
        </p:sp>
        <p:sp>
          <p:nvSpPr>
            <p:cNvPr id="14" name="Freihandform 13"/>
            <p:cNvSpPr/>
            <p:nvPr/>
          </p:nvSpPr>
          <p:spPr>
            <a:xfrm>
              <a:off x="7589391" y="2588600"/>
              <a:ext cx="1450106" cy="1259826"/>
            </a:xfrm>
            <a:custGeom>
              <a:avLst/>
              <a:gdLst>
                <a:gd name="connsiteX0" fmla="*/ 0 w 1781496"/>
                <a:gd name="connsiteY0" fmla="*/ 764863 h 1529725"/>
                <a:gd name="connsiteX1" fmla="*/ 382431 w 1781496"/>
                <a:gd name="connsiteY1" fmla="*/ 0 h 1529725"/>
                <a:gd name="connsiteX2" fmla="*/ 1399065 w 1781496"/>
                <a:gd name="connsiteY2" fmla="*/ 0 h 1529725"/>
                <a:gd name="connsiteX3" fmla="*/ 1781496 w 1781496"/>
                <a:gd name="connsiteY3" fmla="*/ 764863 h 1529725"/>
                <a:gd name="connsiteX4" fmla="*/ 1399065 w 1781496"/>
                <a:gd name="connsiteY4" fmla="*/ 1529725 h 1529725"/>
                <a:gd name="connsiteX5" fmla="*/ 382431 w 1781496"/>
                <a:gd name="connsiteY5" fmla="*/ 1529725 h 1529725"/>
                <a:gd name="connsiteX6" fmla="*/ 0 w 1781496"/>
                <a:gd name="connsiteY6" fmla="*/ 764863 h 1529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81496" h="1529725">
                  <a:moveTo>
                    <a:pt x="0" y="764863"/>
                  </a:moveTo>
                  <a:lnTo>
                    <a:pt x="382431" y="0"/>
                  </a:lnTo>
                  <a:lnTo>
                    <a:pt x="1399065" y="0"/>
                  </a:lnTo>
                  <a:lnTo>
                    <a:pt x="1781496" y="764863"/>
                  </a:lnTo>
                  <a:lnTo>
                    <a:pt x="1399065" y="1529725"/>
                  </a:lnTo>
                  <a:lnTo>
                    <a:pt x="382431" y="1529725"/>
                  </a:lnTo>
                  <a:lnTo>
                    <a:pt x="0" y="764863"/>
                  </a:lnTo>
                  <a:close/>
                </a:path>
              </a:pathLst>
            </a:cu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207778" tIns="191801" rIns="207778" bIns="191801" numCol="1" spcCol="1270" anchor="ctr" anchorCtr="0">
              <a:noAutofit/>
            </a:bodyPr>
            <a:lstStyle/>
            <a:p>
              <a:pPr algn="ctr" defTabSz="468592">
                <a:spcBef>
                  <a:spcPct val="0"/>
                </a:spcBef>
                <a:spcAft>
                  <a:spcPct val="35000"/>
                </a:spcAft>
              </a:pPr>
              <a:r>
                <a:rPr lang="de-DE" sz="11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Kommunikation</a:t>
              </a:r>
            </a:p>
          </p:txBody>
        </p:sp>
        <p:sp>
          <p:nvSpPr>
            <p:cNvPr id="15" name="Sechseck 14"/>
            <p:cNvSpPr/>
            <p:nvPr/>
          </p:nvSpPr>
          <p:spPr>
            <a:xfrm>
              <a:off x="6302968" y="1904780"/>
              <a:ext cx="1450106" cy="1259826"/>
            </a:xfrm>
            <a:prstGeom prst="hexagon">
              <a:avLst>
                <a:gd name="adj" fmla="val 25000"/>
                <a:gd name="vf" fmla="val 115470"/>
              </a:avLst>
            </a:prstGeom>
            <a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17000" r="-17000"/>
              </a:stretch>
            </a:blip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>
                <a:alpha val="90000"/>
                <a:hueOff val="0"/>
                <a:satOff val="0"/>
                <a:lumOff val="0"/>
                <a:alphaOff val="-4000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16" name="Freihandform 15"/>
          <p:cNvSpPr/>
          <p:nvPr/>
        </p:nvSpPr>
        <p:spPr>
          <a:xfrm>
            <a:off x="5127599" y="2678431"/>
            <a:ext cx="1333682" cy="1134346"/>
          </a:xfrm>
          <a:custGeom>
            <a:avLst/>
            <a:gdLst>
              <a:gd name="connsiteX0" fmla="*/ 0 w 1781496"/>
              <a:gd name="connsiteY0" fmla="*/ 764863 h 1529725"/>
              <a:gd name="connsiteX1" fmla="*/ 382431 w 1781496"/>
              <a:gd name="connsiteY1" fmla="*/ 0 h 1529725"/>
              <a:gd name="connsiteX2" fmla="*/ 1399065 w 1781496"/>
              <a:gd name="connsiteY2" fmla="*/ 0 h 1529725"/>
              <a:gd name="connsiteX3" fmla="*/ 1781496 w 1781496"/>
              <a:gd name="connsiteY3" fmla="*/ 764863 h 1529725"/>
              <a:gd name="connsiteX4" fmla="*/ 1399065 w 1781496"/>
              <a:gd name="connsiteY4" fmla="*/ 1529725 h 1529725"/>
              <a:gd name="connsiteX5" fmla="*/ 382431 w 1781496"/>
              <a:gd name="connsiteY5" fmla="*/ 1529725 h 1529725"/>
              <a:gd name="connsiteX6" fmla="*/ 0 w 1781496"/>
              <a:gd name="connsiteY6" fmla="*/ 764863 h 1529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81496" h="1529725">
                <a:moveTo>
                  <a:pt x="0" y="764863"/>
                </a:moveTo>
                <a:lnTo>
                  <a:pt x="382431" y="0"/>
                </a:lnTo>
                <a:lnTo>
                  <a:pt x="1399065" y="0"/>
                </a:lnTo>
                <a:lnTo>
                  <a:pt x="1781496" y="764863"/>
                </a:lnTo>
                <a:lnTo>
                  <a:pt x="1399065" y="1529725"/>
                </a:lnTo>
                <a:lnTo>
                  <a:pt x="382431" y="1529725"/>
                </a:lnTo>
                <a:lnTo>
                  <a:pt x="0" y="764863"/>
                </a:lnTo>
                <a:close/>
              </a:path>
            </a:pathLst>
          </a:cu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207778" tIns="191801" rIns="207778" bIns="191801" numCol="1" spcCol="1270" anchor="ctr" anchorCtr="0">
            <a:noAutofit/>
          </a:bodyPr>
          <a:lstStyle/>
          <a:p>
            <a:pPr algn="ctr" defTabSz="468592">
              <a:spcBef>
                <a:spcPct val="0"/>
              </a:spcBef>
              <a:spcAft>
                <a:spcPct val="35000"/>
              </a:spcAft>
            </a:pPr>
            <a:r>
              <a:rPr lang="de-DE" sz="1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Förderung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017145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Nächste Schritte</a:t>
            </a:r>
            <a:endParaRPr lang="de-DE" dirty="0"/>
          </a:p>
        </p:txBody>
      </p:sp>
      <p:sp>
        <p:nvSpPr>
          <p:cNvPr id="6" name="0"/>
          <p:cNvSpPr/>
          <p:nvPr/>
        </p:nvSpPr>
        <p:spPr>
          <a:xfrm>
            <a:off x="720090" y="1332167"/>
            <a:ext cx="7737367" cy="4212526"/>
          </a:xfrm>
          <a:prstGeom prst="rect">
            <a:avLst/>
          </a:prstGeom>
          <a:noFill/>
          <a:ln w="2095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0955" cap="flat" cmpd="sng" algn="ctr">
                <a:solidFill>
                  <a:schemeClr val="tx1"/>
                </a:solidFill>
                <a:prstDash val="solid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700"/>
              </a:spcAft>
              <a:buClr>
                <a:srgbClr val="FF0000"/>
              </a:buClr>
              <a:buSzPct val="80000"/>
            </a:pPr>
            <a:endParaRPr lang="de-DE" dirty="0" smtClean="0">
              <a:solidFill>
                <a:srgbClr val="000000"/>
              </a:solidFill>
              <a:latin typeface="Arial"/>
            </a:endParaRPr>
          </a:p>
          <a:p>
            <a:pPr marL="342043" lvl="1" indent="-342043">
              <a:lnSpc>
                <a:spcPct val="100000"/>
              </a:lnSpc>
              <a:spcBef>
                <a:spcPts val="0"/>
              </a:spcBef>
              <a:spcAft>
                <a:spcPts val="700"/>
              </a:spcAft>
              <a:buClr>
                <a:srgbClr val="FF0000"/>
              </a:buClr>
              <a:buSzPct val="80000"/>
              <a:buFont typeface="Arial"/>
              <a:buChar char="▬"/>
            </a:pPr>
            <a:r>
              <a:rPr lang="de-DE" dirty="0" smtClean="0">
                <a:solidFill>
                  <a:srgbClr val="000000"/>
                </a:solidFill>
                <a:latin typeface="Arial"/>
              </a:rPr>
              <a:t>Datenanalyse (</a:t>
            </a:r>
            <a:r>
              <a:rPr lang="de-DE" b="1" dirty="0" smtClean="0">
                <a:solidFill>
                  <a:srgbClr val="000000"/>
                </a:solidFill>
                <a:latin typeface="Arial"/>
              </a:rPr>
              <a:t>Wer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ist </a:t>
            </a:r>
            <a:r>
              <a:rPr lang="de-DE" b="1" dirty="0" smtClean="0">
                <a:solidFill>
                  <a:srgbClr val="000000"/>
                </a:solidFill>
                <a:latin typeface="Arial"/>
              </a:rPr>
              <a:t>Wann,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b="1" dirty="0" smtClean="0">
                <a:solidFill>
                  <a:srgbClr val="000000"/>
                </a:solidFill>
                <a:latin typeface="Arial"/>
              </a:rPr>
              <a:t>Wovon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betroffen?)</a:t>
            </a:r>
            <a:endParaRPr lang="de-DE" dirty="0">
              <a:solidFill>
                <a:srgbClr val="000000"/>
              </a:solidFill>
              <a:latin typeface="Arial"/>
            </a:endParaRPr>
          </a:p>
          <a:p>
            <a:pPr marL="342043" lvl="1" indent="-342043">
              <a:lnSpc>
                <a:spcPct val="100000"/>
              </a:lnSpc>
              <a:spcBef>
                <a:spcPts val="0"/>
              </a:spcBef>
              <a:spcAft>
                <a:spcPts val="700"/>
              </a:spcAft>
              <a:buClr>
                <a:srgbClr val="FF0000"/>
              </a:buClr>
              <a:buSzPct val="80000"/>
              <a:buFont typeface="Arial"/>
              <a:buChar char="▬"/>
            </a:pPr>
            <a:r>
              <a:rPr lang="de-DE" dirty="0">
                <a:solidFill>
                  <a:srgbClr val="000000"/>
                </a:solidFill>
                <a:latin typeface="Arial"/>
              </a:rPr>
              <a:t>Aktive Ansprache der unmittelbar und mittelbar betroffenen Unternehmen und Kommunen</a:t>
            </a:r>
          </a:p>
          <a:p>
            <a:pPr marL="342043" lvl="1" indent="-342043">
              <a:lnSpc>
                <a:spcPct val="100000"/>
              </a:lnSpc>
              <a:spcBef>
                <a:spcPts val="0"/>
              </a:spcBef>
              <a:spcAft>
                <a:spcPts val="700"/>
              </a:spcAft>
              <a:buClr>
                <a:srgbClr val="FF0000"/>
              </a:buClr>
              <a:buSzPct val="80000"/>
              <a:buFont typeface="Arial"/>
              <a:buChar char="▬"/>
            </a:pPr>
            <a:r>
              <a:rPr lang="de-DE" dirty="0" smtClean="0">
                <a:solidFill>
                  <a:srgbClr val="000000"/>
                </a:solidFill>
                <a:latin typeface="Arial"/>
              </a:rPr>
              <a:t>Sachorientierte Vernetzung </a:t>
            </a:r>
          </a:p>
          <a:p>
            <a:pPr marL="342043" lvl="1" indent="-342043">
              <a:lnSpc>
                <a:spcPct val="100000"/>
              </a:lnSpc>
              <a:spcBef>
                <a:spcPts val="0"/>
              </a:spcBef>
              <a:spcAft>
                <a:spcPts val="700"/>
              </a:spcAft>
              <a:buClr>
                <a:srgbClr val="FF0000"/>
              </a:buClr>
              <a:buSzPct val="80000"/>
              <a:buFont typeface="Arial"/>
              <a:buChar char="▬"/>
            </a:pPr>
            <a:r>
              <a:rPr lang="de-DE" dirty="0" smtClean="0">
                <a:solidFill>
                  <a:srgbClr val="000000"/>
                </a:solidFill>
                <a:latin typeface="Arial"/>
              </a:rPr>
              <a:t>Intensive </a:t>
            </a:r>
            <a:r>
              <a:rPr lang="de-DE" dirty="0">
                <a:solidFill>
                  <a:srgbClr val="000000"/>
                </a:solidFill>
                <a:latin typeface="Arial"/>
              </a:rPr>
              <a:t>Beratung und Begleitung über den gesamten 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Prozess für </a:t>
            </a:r>
          </a:p>
          <a:p>
            <a:pPr marL="608476" lvl="2" indent="-252031">
              <a:lnSpc>
                <a:spcPct val="100000"/>
              </a:lnSpc>
              <a:spcBef>
                <a:spcPts val="50"/>
              </a:spcBef>
              <a:spcAft>
                <a:spcPts val="600"/>
              </a:spcAft>
              <a:buClr>
                <a:srgbClr val="000000"/>
              </a:buClr>
              <a:buSzPts val="1700"/>
              <a:buFont typeface="Arial" panose="020B0604020202020204" pitchFamily="34" charset="0"/>
              <a:buChar char="•"/>
            </a:pPr>
            <a:r>
              <a:rPr lang="de-DE" sz="1700" dirty="0" smtClean="0">
                <a:solidFill>
                  <a:srgbClr val="000000"/>
                </a:solidFill>
                <a:latin typeface="Arial"/>
              </a:rPr>
              <a:t>Arbeitnehmer</a:t>
            </a:r>
          </a:p>
          <a:p>
            <a:pPr marL="608476" lvl="2" indent="-252031">
              <a:lnSpc>
                <a:spcPct val="100000"/>
              </a:lnSpc>
              <a:spcBef>
                <a:spcPts val="50"/>
              </a:spcBef>
              <a:spcAft>
                <a:spcPts val="600"/>
              </a:spcAft>
              <a:buClr>
                <a:srgbClr val="000000"/>
              </a:buClr>
              <a:buSzPts val="1700"/>
              <a:buFont typeface="Arial" panose="020B0604020202020204" pitchFamily="34" charset="0"/>
              <a:buChar char="•"/>
            </a:pPr>
            <a:r>
              <a:rPr lang="de-DE" sz="1700" dirty="0" smtClean="0">
                <a:solidFill>
                  <a:srgbClr val="000000"/>
                </a:solidFill>
                <a:latin typeface="Arial"/>
              </a:rPr>
              <a:t>Unternehmen </a:t>
            </a:r>
          </a:p>
          <a:p>
            <a:pPr marL="608476" lvl="2" indent="-252031">
              <a:lnSpc>
                <a:spcPct val="100000"/>
              </a:lnSpc>
              <a:spcBef>
                <a:spcPts val="50"/>
              </a:spcBef>
              <a:spcAft>
                <a:spcPts val="600"/>
              </a:spcAft>
              <a:buClr>
                <a:srgbClr val="000000"/>
              </a:buClr>
              <a:buSzPts val="1700"/>
              <a:buFont typeface="Arial"/>
              <a:buChar char="•"/>
            </a:pPr>
            <a:r>
              <a:rPr lang="de-DE" sz="1700" dirty="0" smtClean="0">
                <a:solidFill>
                  <a:srgbClr val="000000"/>
                </a:solidFill>
                <a:latin typeface="Arial"/>
              </a:rPr>
              <a:t>Stakeholder wie Kommunen, Politik, Arbeitgeber- und Arbeitnehmerorganisationen und Verbände</a:t>
            </a:r>
          </a:p>
          <a:p>
            <a:pPr marL="342043" lvl="1" indent="-342043">
              <a:lnSpc>
                <a:spcPct val="100000"/>
              </a:lnSpc>
              <a:spcBef>
                <a:spcPts val="0"/>
              </a:spcBef>
              <a:spcAft>
                <a:spcPts val="700"/>
              </a:spcAft>
              <a:buClr>
                <a:srgbClr val="FF0000"/>
              </a:buClr>
              <a:buSzPct val="80000"/>
              <a:buFont typeface="Arial"/>
              <a:buChar char="▬"/>
            </a:pPr>
            <a:endParaRPr lang="de-DE" dirty="0">
              <a:solidFill>
                <a:srgbClr val="000000"/>
              </a:solidFill>
              <a:latin typeface="Arial"/>
            </a:endParaRPr>
          </a:p>
          <a:p>
            <a:pPr marL="342043" lvl="1" indent="-342043">
              <a:lnSpc>
                <a:spcPct val="100000"/>
              </a:lnSpc>
              <a:spcBef>
                <a:spcPts val="0"/>
              </a:spcBef>
              <a:spcAft>
                <a:spcPts val="700"/>
              </a:spcAft>
              <a:buClr>
                <a:srgbClr val="FF0000"/>
              </a:buClr>
              <a:buSzPct val="80000"/>
              <a:buFont typeface="Arial"/>
              <a:buChar char="▬"/>
            </a:pPr>
            <a:endParaRPr lang="de-DE" sz="1400" dirty="0" smtClean="0">
              <a:solidFill>
                <a:srgbClr val="000000"/>
              </a:solidFill>
              <a:latin typeface="Arial"/>
            </a:endParaRPr>
          </a:p>
          <a:p>
            <a:pPr marL="342043" lvl="1" indent="-342043">
              <a:lnSpc>
                <a:spcPct val="100000"/>
              </a:lnSpc>
              <a:spcBef>
                <a:spcPts val="0"/>
              </a:spcBef>
              <a:spcAft>
                <a:spcPts val="700"/>
              </a:spcAft>
              <a:buClr>
                <a:srgbClr val="FF0000"/>
              </a:buClr>
              <a:buSzPct val="80000"/>
              <a:buFont typeface="Arial"/>
              <a:buChar char="▬"/>
            </a:pPr>
            <a:endParaRPr lang="de-DE" sz="1400" dirty="0">
              <a:solidFill>
                <a:srgbClr val="000000"/>
              </a:solidFill>
              <a:latin typeface="Arial"/>
            </a:endParaRPr>
          </a:p>
          <a:p>
            <a:pPr marL="342043" lvl="1" indent="-342043">
              <a:lnSpc>
                <a:spcPct val="100000"/>
              </a:lnSpc>
              <a:spcBef>
                <a:spcPts val="0"/>
              </a:spcBef>
              <a:spcAft>
                <a:spcPts val="700"/>
              </a:spcAft>
              <a:buClr>
                <a:srgbClr val="FF0000"/>
              </a:buClr>
              <a:buSzPct val="80000"/>
              <a:buFont typeface="Arial"/>
              <a:buChar char="▬"/>
            </a:pPr>
            <a:endParaRPr lang="de-DE" sz="1400" dirty="0">
              <a:solidFill>
                <a:srgbClr val="0000FF"/>
              </a:solidFill>
              <a:latin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38926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Ausgangssituation</a:t>
            </a:r>
            <a:endParaRPr lang="de-DE" dirty="0"/>
          </a:p>
        </p:txBody>
      </p:sp>
      <p:sp>
        <p:nvSpPr>
          <p:cNvPr id="4" name="0"/>
          <p:cNvSpPr/>
          <p:nvPr/>
        </p:nvSpPr>
        <p:spPr>
          <a:xfrm>
            <a:off x="720090" y="1332167"/>
            <a:ext cx="7737367" cy="4212526"/>
          </a:xfrm>
          <a:prstGeom prst="rect">
            <a:avLst/>
          </a:prstGeom>
          <a:noFill/>
          <a:ln w="2095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0955" cap="flat" cmpd="sng" algn="ctr">
                <a:solidFill>
                  <a:schemeClr val="tx1"/>
                </a:solidFill>
                <a:prstDash val="solid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700"/>
              </a:spcAft>
              <a:buClr>
                <a:srgbClr val="FF0000"/>
              </a:buClr>
              <a:buSzPct val="80000"/>
            </a:pPr>
            <a:endParaRPr lang="de-DE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2043" lvl="1" indent="-342043">
              <a:lnSpc>
                <a:spcPct val="100000"/>
              </a:lnSpc>
              <a:spcBef>
                <a:spcPts val="0"/>
              </a:spcBef>
              <a:spcAft>
                <a:spcPts val="700"/>
              </a:spcAft>
              <a:buClr>
                <a:srgbClr val="FF0000"/>
              </a:buClr>
              <a:buSzPct val="80000"/>
              <a:buFont typeface="Arial" panose="020B0604020202020204" pitchFamily="34" charset="0"/>
              <a:buChar char="▬"/>
            </a:pPr>
            <a:r>
              <a:rPr lang="de-DE" dirty="0">
                <a:solidFill>
                  <a:srgbClr val="000000"/>
                </a:solidFill>
                <a:latin typeface="Arial" panose="020B0604020202020204" pitchFamily="34" charset="0"/>
              </a:rPr>
              <a:t>Laut Vorschlag der Kommission soll 2038 die Kohleverstromung in Deutschland enden</a:t>
            </a:r>
          </a:p>
          <a:p>
            <a:pPr marL="342043" lvl="1" indent="-342043">
              <a:lnSpc>
                <a:spcPct val="100000"/>
              </a:lnSpc>
              <a:spcBef>
                <a:spcPts val="0"/>
              </a:spcBef>
              <a:spcAft>
                <a:spcPts val="700"/>
              </a:spcAft>
              <a:buClr>
                <a:srgbClr val="FF0000"/>
              </a:buClr>
              <a:buSzPct val="80000"/>
              <a:buFont typeface="Arial" panose="020B0604020202020204" pitchFamily="34" charset="0"/>
              <a:buChar char="▬"/>
            </a:pPr>
            <a:r>
              <a:rPr lang="de-DE" dirty="0" smtClean="0">
                <a:solidFill>
                  <a:srgbClr val="000000"/>
                </a:solidFill>
                <a:latin typeface="Arial" panose="020B0604020202020204" pitchFamily="34" charset="0"/>
              </a:rPr>
              <a:t>Die </a:t>
            </a:r>
            <a:r>
              <a:rPr lang="de-DE" dirty="0">
                <a:solidFill>
                  <a:srgbClr val="000000"/>
                </a:solidFill>
                <a:latin typeface="Arial" panose="020B0604020202020204" pitchFamily="34" charset="0"/>
              </a:rPr>
              <a:t>Verhandlungen zwischen den Energieunternehmen und der Bundesregierung sind noch nicht abgeschlossen (Entschädigungsleistungen und </a:t>
            </a:r>
            <a:r>
              <a:rPr lang="de-DE" u="sng" dirty="0">
                <a:solidFill>
                  <a:srgbClr val="000000"/>
                </a:solidFill>
                <a:latin typeface="Arial" panose="020B0604020202020204" pitchFamily="34" charset="0"/>
              </a:rPr>
              <a:t>sozialverträgliche Gestaltung</a:t>
            </a:r>
            <a:r>
              <a:rPr lang="de-DE" dirty="0">
                <a:solidFill>
                  <a:srgbClr val="000000"/>
                </a:solidFill>
                <a:latin typeface="Arial" panose="020B0604020202020204" pitchFamily="34" charset="0"/>
              </a:rPr>
              <a:t>)</a:t>
            </a:r>
          </a:p>
          <a:p>
            <a:pPr marL="342043" lvl="1" indent="-342043">
              <a:lnSpc>
                <a:spcPct val="100000"/>
              </a:lnSpc>
              <a:spcBef>
                <a:spcPts val="0"/>
              </a:spcBef>
              <a:spcAft>
                <a:spcPts val="700"/>
              </a:spcAft>
              <a:buClr>
                <a:srgbClr val="FF0000"/>
              </a:buClr>
              <a:buSzPct val="80000"/>
              <a:buFont typeface="Arial" panose="020B0604020202020204" pitchFamily="34" charset="0"/>
              <a:buChar char="▬"/>
            </a:pPr>
            <a:r>
              <a:rPr lang="de-DE" dirty="0">
                <a:solidFill>
                  <a:srgbClr val="000000"/>
                </a:solidFill>
                <a:latin typeface="Arial" panose="020B0604020202020204" pitchFamily="34" charset="0"/>
              </a:rPr>
              <a:t>Bis Ende Mai 2019 wird ein Gesetz zum Strukturwandel erwartet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846385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Ausgangssituation</a:t>
            </a:r>
            <a:endParaRPr lang="de-DE" dirty="0"/>
          </a:p>
        </p:txBody>
      </p:sp>
      <p:sp>
        <p:nvSpPr>
          <p:cNvPr id="4" name="0"/>
          <p:cNvSpPr/>
          <p:nvPr/>
        </p:nvSpPr>
        <p:spPr>
          <a:xfrm>
            <a:off x="720090" y="1332167"/>
            <a:ext cx="7737367" cy="4212526"/>
          </a:xfrm>
          <a:prstGeom prst="rect">
            <a:avLst/>
          </a:prstGeom>
          <a:noFill/>
          <a:ln w="2095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0955" cap="flat" cmpd="sng" algn="ctr">
                <a:solidFill>
                  <a:schemeClr val="tx1"/>
                </a:solidFill>
                <a:prstDash val="solid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700"/>
              </a:spcAft>
              <a:buClr>
                <a:srgbClr val="FF0000"/>
              </a:buClr>
              <a:buSzPct val="80000"/>
            </a:pPr>
            <a:endParaRPr lang="de-DE" sz="1400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8" name="Inhaltsplatzhalter 3"/>
          <p:cNvGraphicFramePr>
            <a:graphicFrameLocks/>
          </p:cNvGraphicFramePr>
          <p:nvPr>
            <p:extLst/>
          </p:nvPr>
        </p:nvGraphicFramePr>
        <p:xfrm>
          <a:off x="2775141" y="2584704"/>
          <a:ext cx="5681472" cy="3266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0"/>
          <p:cNvSpPr/>
          <p:nvPr/>
        </p:nvSpPr>
        <p:spPr>
          <a:xfrm>
            <a:off x="720090" y="1332167"/>
            <a:ext cx="7737367" cy="4212526"/>
          </a:xfrm>
          <a:prstGeom prst="rect">
            <a:avLst/>
          </a:prstGeom>
          <a:noFill/>
          <a:ln w="2095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0955" cap="flat" cmpd="sng" algn="ctr">
                <a:solidFill>
                  <a:schemeClr val="tx1"/>
                </a:solidFill>
                <a:prstDash val="solid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700"/>
              </a:spcAft>
              <a:buClr>
                <a:srgbClr val="FF0000"/>
              </a:buClr>
              <a:buSzPct val="80000"/>
            </a:pPr>
            <a:endParaRPr lang="de-DE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700"/>
              </a:spcAft>
              <a:buClr>
                <a:srgbClr val="FF0000"/>
              </a:buClr>
              <a:buSzPct val="80000"/>
            </a:pPr>
            <a:r>
              <a:rPr lang="de-DE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Arbeitsplätze im Kontext Braunkohle</a:t>
            </a:r>
            <a:endParaRPr lang="de-DE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700"/>
              </a:spcAft>
              <a:buClr>
                <a:srgbClr val="FF0000"/>
              </a:buClr>
              <a:buSzPct val="80000"/>
            </a:pPr>
            <a:r>
              <a:rPr lang="de-DE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sz="1400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07576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Ausgangssituation</a:t>
            </a:r>
            <a:endParaRPr lang="de-DE" dirty="0"/>
          </a:p>
        </p:txBody>
      </p:sp>
      <p:sp>
        <p:nvSpPr>
          <p:cNvPr id="4" name="0"/>
          <p:cNvSpPr/>
          <p:nvPr/>
        </p:nvSpPr>
        <p:spPr>
          <a:xfrm>
            <a:off x="720090" y="1332167"/>
            <a:ext cx="7737367" cy="4212526"/>
          </a:xfrm>
          <a:prstGeom prst="rect">
            <a:avLst/>
          </a:prstGeom>
          <a:noFill/>
          <a:ln w="2095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0955" cap="flat" cmpd="sng" algn="ctr">
                <a:solidFill>
                  <a:schemeClr val="tx1"/>
                </a:solidFill>
                <a:prstDash val="solid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42043" lvl="1" indent="-342043">
              <a:lnSpc>
                <a:spcPct val="100000"/>
              </a:lnSpc>
              <a:spcBef>
                <a:spcPts val="0"/>
              </a:spcBef>
              <a:spcAft>
                <a:spcPts val="700"/>
              </a:spcAft>
              <a:buClr>
                <a:srgbClr val="FF0000"/>
              </a:buClr>
              <a:buSzPct val="80000"/>
              <a:buFont typeface="Arial" panose="020B0604020202020204" pitchFamily="34" charset="0"/>
              <a:buChar char="▬"/>
            </a:pPr>
            <a:endParaRPr lang="de-DE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2043" lvl="1" indent="-342043">
              <a:lnSpc>
                <a:spcPct val="100000"/>
              </a:lnSpc>
              <a:spcBef>
                <a:spcPts val="0"/>
              </a:spcBef>
              <a:spcAft>
                <a:spcPts val="700"/>
              </a:spcAft>
              <a:buClr>
                <a:srgbClr val="FF0000"/>
              </a:buClr>
              <a:buSzPct val="80000"/>
              <a:buFont typeface="Arial" panose="020B0604020202020204" pitchFamily="34" charset="0"/>
              <a:buChar char="▬"/>
            </a:pPr>
            <a:r>
              <a:rPr lang="de-DE" dirty="0" smtClean="0">
                <a:solidFill>
                  <a:srgbClr val="000000"/>
                </a:solidFill>
                <a:latin typeface="Arial" panose="020B0604020202020204" pitchFamily="34" charset="0"/>
              </a:rPr>
              <a:t>Im Rheinischen Revier werden im ersten Schritt bis 2022 ca. 3,9 GW reduziert</a:t>
            </a:r>
          </a:p>
          <a:p>
            <a:pPr marL="342043" lvl="1" indent="-342043">
              <a:lnSpc>
                <a:spcPct val="100000"/>
              </a:lnSpc>
              <a:spcBef>
                <a:spcPts val="0"/>
              </a:spcBef>
              <a:spcAft>
                <a:spcPts val="700"/>
              </a:spcAft>
              <a:buClr>
                <a:srgbClr val="FF0000"/>
              </a:buClr>
              <a:buSzPct val="80000"/>
              <a:buFont typeface="Arial" panose="020B0604020202020204" pitchFamily="34" charset="0"/>
              <a:buChar char="▬"/>
            </a:pPr>
            <a:r>
              <a:rPr lang="de-DE" dirty="0" smtClean="0">
                <a:solidFill>
                  <a:srgbClr val="000000"/>
                </a:solidFill>
                <a:latin typeface="Arial" panose="020B0604020202020204" pitchFamily="34" charset="0"/>
              </a:rPr>
              <a:t>In dieser ersten Phase sind hier ca. 3.900 direkt Beschäftigte und ca. 7.000 indirekt Beschäftigte betroffen</a:t>
            </a:r>
          </a:p>
          <a:p>
            <a:pPr marL="342043" lvl="1" indent="-342043">
              <a:lnSpc>
                <a:spcPct val="100000"/>
              </a:lnSpc>
              <a:spcBef>
                <a:spcPts val="0"/>
              </a:spcBef>
              <a:spcAft>
                <a:spcPts val="700"/>
              </a:spcAft>
              <a:buClr>
                <a:srgbClr val="FF0000"/>
              </a:buClr>
              <a:buSzPct val="80000"/>
              <a:buFont typeface="Arial" panose="020B0604020202020204" pitchFamily="34" charset="0"/>
              <a:buChar char="▬"/>
            </a:pPr>
            <a:endParaRPr lang="de-DE" sz="1400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96311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Auswirkungen auf Arbeitnehmer</a:t>
            </a:r>
            <a:endParaRPr lang="de-DE" dirty="0"/>
          </a:p>
        </p:txBody>
      </p:sp>
      <p:sp>
        <p:nvSpPr>
          <p:cNvPr id="4" name="0"/>
          <p:cNvSpPr/>
          <p:nvPr/>
        </p:nvSpPr>
        <p:spPr>
          <a:xfrm>
            <a:off x="720090" y="1332167"/>
            <a:ext cx="7737367" cy="4212526"/>
          </a:xfrm>
          <a:prstGeom prst="rect">
            <a:avLst/>
          </a:prstGeom>
          <a:noFill/>
          <a:ln w="2095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0955" cap="flat" cmpd="sng" algn="ctr">
                <a:solidFill>
                  <a:schemeClr val="tx1"/>
                </a:solidFill>
                <a:prstDash val="solid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700"/>
              </a:spcAft>
              <a:buClr>
                <a:srgbClr val="FF0000"/>
              </a:buClr>
              <a:buSzPct val="80000"/>
            </a:pPr>
            <a:endParaRPr lang="de-DE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2043" lvl="1" indent="-342043">
              <a:lnSpc>
                <a:spcPct val="100000"/>
              </a:lnSpc>
              <a:spcBef>
                <a:spcPts val="0"/>
              </a:spcBef>
              <a:spcAft>
                <a:spcPts val="700"/>
              </a:spcAft>
              <a:buClr>
                <a:srgbClr val="FF0000"/>
              </a:buClr>
              <a:buSzPct val="80000"/>
              <a:buFont typeface="Arial" panose="020B0604020202020204" pitchFamily="34" charset="0"/>
              <a:buChar char="▬"/>
            </a:pPr>
            <a:r>
              <a:rPr lang="de-DE" dirty="0" smtClean="0">
                <a:solidFill>
                  <a:srgbClr val="000000"/>
                </a:solidFill>
                <a:latin typeface="Arial" panose="020B0604020202020204" pitchFamily="34" charset="0"/>
              </a:rPr>
              <a:t>Die Braunkohleindustrie stellt (direkt und indirekt</a:t>
            </a:r>
            <a:r>
              <a:rPr lang="de-DE" dirty="0" smtClean="0">
                <a:solidFill>
                  <a:schemeClr val="tx1"/>
                </a:solidFill>
                <a:latin typeface="Arial" panose="020B0604020202020204" pitchFamily="34" charset="0"/>
              </a:rPr>
              <a:t>)  3,43% </a:t>
            </a:r>
            <a:r>
              <a:rPr lang="de-DE" dirty="0" smtClean="0">
                <a:solidFill>
                  <a:srgbClr val="000000"/>
                </a:solidFill>
                <a:latin typeface="Arial" panose="020B0604020202020204" pitchFamily="34" charset="0"/>
              </a:rPr>
              <a:t>aller sozialversicherungspflichtigen Arbeitsplätze </a:t>
            </a:r>
            <a:r>
              <a:rPr lang="de-DE" dirty="0">
                <a:solidFill>
                  <a:srgbClr val="000000"/>
                </a:solidFill>
                <a:latin typeface="Arial" panose="020B0604020202020204" pitchFamily="34" charset="0"/>
              </a:rPr>
              <a:t>im Rheinischen </a:t>
            </a:r>
            <a:r>
              <a:rPr lang="de-DE" dirty="0" smtClean="0">
                <a:solidFill>
                  <a:srgbClr val="000000"/>
                </a:solidFill>
                <a:latin typeface="Arial" panose="020B0604020202020204" pitchFamily="34" charset="0"/>
              </a:rPr>
              <a:t>Revier (Stand 30.06.18: 815.171) </a:t>
            </a:r>
          </a:p>
          <a:p>
            <a:pPr marL="342043" lvl="1" indent="-342043">
              <a:lnSpc>
                <a:spcPct val="100000"/>
              </a:lnSpc>
              <a:spcBef>
                <a:spcPts val="0"/>
              </a:spcBef>
              <a:spcAft>
                <a:spcPts val="700"/>
              </a:spcAft>
              <a:buClr>
                <a:srgbClr val="FF0000"/>
              </a:buClr>
              <a:buSzPct val="80000"/>
              <a:buFont typeface="Arial" panose="020B0604020202020204" pitchFamily="34" charset="0"/>
              <a:buChar char="▬"/>
            </a:pPr>
            <a:r>
              <a:rPr lang="de-DE" dirty="0" smtClean="0">
                <a:solidFill>
                  <a:srgbClr val="000000"/>
                </a:solidFill>
                <a:latin typeface="Arial" panose="020B0604020202020204" pitchFamily="34" charset="0"/>
              </a:rPr>
              <a:t>Zum aktuellen Zeitpunkt gehen wir davon aus, dass die indirekt Beschäftigten die größere Herausforderung darstellen werden</a:t>
            </a:r>
          </a:p>
          <a:p>
            <a:pPr marL="342043" lvl="1" indent="-342043">
              <a:lnSpc>
                <a:spcPct val="100000"/>
              </a:lnSpc>
              <a:spcBef>
                <a:spcPts val="0"/>
              </a:spcBef>
              <a:spcAft>
                <a:spcPts val="700"/>
              </a:spcAft>
              <a:buClr>
                <a:srgbClr val="FF0000"/>
              </a:buClr>
              <a:buSzPct val="80000"/>
              <a:buFont typeface="Arial" panose="020B0604020202020204" pitchFamily="34" charset="0"/>
              <a:buChar char="▬"/>
            </a:pPr>
            <a:r>
              <a:rPr lang="de-DE" dirty="0">
                <a:solidFill>
                  <a:srgbClr val="000000"/>
                </a:solidFill>
                <a:latin typeface="Arial" panose="020B0604020202020204" pitchFamily="34" charset="0"/>
              </a:rPr>
              <a:t>Wir rechnen nicht mit </a:t>
            </a:r>
            <a:r>
              <a:rPr lang="de-DE" dirty="0" smtClean="0">
                <a:solidFill>
                  <a:srgbClr val="000000"/>
                </a:solidFill>
                <a:latin typeface="Arial" panose="020B0604020202020204" pitchFamily="34" charset="0"/>
              </a:rPr>
              <a:t>Massenentlassungen, der </a:t>
            </a:r>
            <a:r>
              <a:rPr lang="de-DE" dirty="0">
                <a:solidFill>
                  <a:srgbClr val="000000"/>
                </a:solidFill>
                <a:latin typeface="Arial" panose="020B0604020202020204" pitchFamily="34" charset="0"/>
              </a:rPr>
              <a:t>demographische Wandel wird dem </a:t>
            </a:r>
            <a:r>
              <a:rPr lang="de-DE" dirty="0" smtClean="0">
                <a:solidFill>
                  <a:srgbClr val="000000"/>
                </a:solidFill>
                <a:latin typeface="Arial" panose="020B0604020202020204" pitchFamily="34" charset="0"/>
              </a:rPr>
              <a:t>entgegenkommen</a:t>
            </a:r>
          </a:p>
          <a:p>
            <a:pPr marL="342043" lvl="1" indent="-342043">
              <a:lnSpc>
                <a:spcPct val="100000"/>
              </a:lnSpc>
              <a:spcBef>
                <a:spcPts val="0"/>
              </a:spcBef>
              <a:spcAft>
                <a:spcPts val="700"/>
              </a:spcAft>
              <a:buClr>
                <a:srgbClr val="FF0000"/>
              </a:buClr>
              <a:buSzPct val="80000"/>
              <a:buFont typeface="Arial" panose="020B0604020202020204" pitchFamily="34" charset="0"/>
              <a:buChar char="▬"/>
            </a:pPr>
            <a:r>
              <a:rPr lang="de-DE" dirty="0" smtClean="0">
                <a:solidFill>
                  <a:srgbClr val="000000"/>
                </a:solidFill>
                <a:latin typeface="Arial" panose="020B0604020202020204" pitchFamily="34" charset="0"/>
              </a:rPr>
              <a:t>Neue Beschäftigungsmöglichkeiten werden mit notwendigen Anpassungsqualifizierungen oder Umschulungen verbunden sein wozu das Qualifizierungschancengesetz einen guten Beitrag leisten wird</a:t>
            </a:r>
          </a:p>
          <a:p>
            <a:pPr marL="0" lvl="1">
              <a:lnSpc>
                <a:spcPct val="100000"/>
              </a:lnSpc>
              <a:spcBef>
                <a:spcPts val="0"/>
              </a:spcBef>
              <a:spcAft>
                <a:spcPts val="700"/>
              </a:spcAft>
              <a:buClr>
                <a:srgbClr val="FF0000"/>
              </a:buClr>
              <a:buSzPct val="80000"/>
            </a:pPr>
            <a:endParaRPr lang="de-DE" dirty="0" smtClean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marL="342043" lvl="1" indent="-342043">
              <a:lnSpc>
                <a:spcPct val="100000"/>
              </a:lnSpc>
              <a:spcBef>
                <a:spcPts val="0"/>
              </a:spcBef>
              <a:spcAft>
                <a:spcPts val="700"/>
              </a:spcAft>
              <a:buClr>
                <a:srgbClr val="FF0000"/>
              </a:buClr>
              <a:buSzPct val="80000"/>
              <a:buFont typeface="Arial" panose="020B0604020202020204" pitchFamily="34" charset="0"/>
              <a:buChar char="▬"/>
            </a:pPr>
            <a:endParaRPr lang="de-DE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2043" lvl="1" indent="-342043">
              <a:lnSpc>
                <a:spcPct val="100000"/>
              </a:lnSpc>
              <a:spcBef>
                <a:spcPts val="0"/>
              </a:spcBef>
              <a:spcAft>
                <a:spcPts val="700"/>
              </a:spcAft>
              <a:buClr>
                <a:srgbClr val="FF0000"/>
              </a:buClr>
              <a:buSzPct val="80000"/>
              <a:buFont typeface="Arial" panose="020B0604020202020204" pitchFamily="34" charset="0"/>
              <a:buChar char="▬"/>
            </a:pPr>
            <a:endParaRPr lang="de-DE" sz="1400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00406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Pendlerbewegungen Rhein-Erft-Kreis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3"/>
          <a:srcRect l="32273" t="31609" r="19997" b="13995"/>
          <a:stretch/>
        </p:blipFill>
        <p:spPr>
          <a:xfrm>
            <a:off x="697774" y="1169316"/>
            <a:ext cx="8128000" cy="505622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572757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Unklare Situation / offene Fragen</a:t>
            </a:r>
            <a:endParaRPr lang="de-DE" dirty="0"/>
          </a:p>
        </p:txBody>
      </p:sp>
      <p:sp>
        <p:nvSpPr>
          <p:cNvPr id="4" name="0"/>
          <p:cNvSpPr/>
          <p:nvPr/>
        </p:nvSpPr>
        <p:spPr>
          <a:xfrm>
            <a:off x="720090" y="1332166"/>
            <a:ext cx="7737367" cy="5056441"/>
          </a:xfrm>
          <a:prstGeom prst="rect">
            <a:avLst/>
          </a:prstGeom>
          <a:noFill/>
          <a:ln w="2095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0955" cap="flat" cmpd="sng" algn="ctr">
                <a:solidFill>
                  <a:schemeClr val="tx1"/>
                </a:solidFill>
                <a:prstDash val="solid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700"/>
              </a:spcAft>
              <a:buClr>
                <a:srgbClr val="FF0000"/>
              </a:buClr>
              <a:buSzPct val="80000"/>
            </a:pPr>
            <a:endParaRPr lang="de-DE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2043" lvl="1" indent="-342043">
              <a:lnSpc>
                <a:spcPct val="100000"/>
              </a:lnSpc>
              <a:spcBef>
                <a:spcPts val="0"/>
              </a:spcBef>
              <a:spcAft>
                <a:spcPts val="700"/>
              </a:spcAft>
              <a:buClr>
                <a:srgbClr val="FF0000"/>
              </a:buClr>
              <a:buSzPct val="80000"/>
              <a:buFont typeface="Arial" panose="020B0604020202020204" pitchFamily="34" charset="0"/>
              <a:buChar char="▬"/>
            </a:pPr>
            <a:r>
              <a:rPr lang="de-DE" dirty="0" smtClean="0">
                <a:solidFill>
                  <a:srgbClr val="000000"/>
                </a:solidFill>
                <a:latin typeface="Arial" panose="020B0604020202020204" pitchFamily="34" charset="0"/>
              </a:rPr>
              <a:t>Wie werden die geplanten Strukturhilfen eingesetzt?</a:t>
            </a:r>
          </a:p>
          <a:p>
            <a:pPr marL="342043" lvl="1" indent="-342043">
              <a:lnSpc>
                <a:spcPct val="100000"/>
              </a:lnSpc>
              <a:spcBef>
                <a:spcPts val="0"/>
              </a:spcBef>
              <a:spcAft>
                <a:spcPts val="700"/>
              </a:spcAft>
              <a:buClr>
                <a:srgbClr val="FF0000"/>
              </a:buClr>
              <a:buSzPct val="80000"/>
              <a:buFont typeface="Arial" panose="020B0604020202020204" pitchFamily="34" charset="0"/>
              <a:buChar char="▬"/>
            </a:pPr>
            <a:r>
              <a:rPr lang="de-DE" dirty="0" smtClean="0">
                <a:solidFill>
                  <a:srgbClr val="000000"/>
                </a:solidFill>
                <a:latin typeface="Arial" panose="020B0604020202020204" pitchFamily="34" charset="0"/>
              </a:rPr>
              <a:t>Wird es, </a:t>
            </a:r>
            <a:r>
              <a:rPr lang="de-DE" dirty="0">
                <a:solidFill>
                  <a:srgbClr val="000000"/>
                </a:solidFill>
                <a:latin typeface="Arial" panose="020B0604020202020204" pitchFamily="34" charset="0"/>
              </a:rPr>
              <a:t>vergleichbar zum §5 </a:t>
            </a:r>
            <a:r>
              <a:rPr lang="de-DE" dirty="0" smtClean="0">
                <a:solidFill>
                  <a:srgbClr val="000000"/>
                </a:solidFill>
                <a:latin typeface="Arial" panose="020B0604020202020204" pitchFamily="34" charset="0"/>
              </a:rPr>
              <a:t>Steinkohlefinanzierungsgesetz, </a:t>
            </a:r>
            <a:r>
              <a:rPr lang="de-DE" dirty="0">
                <a:solidFill>
                  <a:srgbClr val="000000"/>
                </a:solidFill>
                <a:latin typeface="Arial" panose="020B0604020202020204" pitchFamily="34" charset="0"/>
              </a:rPr>
              <a:t>ein Anpassungsgeld geben</a:t>
            </a:r>
            <a:r>
              <a:rPr lang="de-DE" dirty="0" smtClean="0">
                <a:solidFill>
                  <a:srgbClr val="000000"/>
                </a:solidFill>
                <a:latin typeface="Arial" panose="020B0604020202020204" pitchFamily="34" charset="0"/>
              </a:rPr>
              <a:t>? </a:t>
            </a:r>
          </a:p>
          <a:p>
            <a:pPr marL="342043" lvl="1" indent="-342043">
              <a:lnSpc>
                <a:spcPct val="100000"/>
              </a:lnSpc>
              <a:spcBef>
                <a:spcPts val="0"/>
              </a:spcBef>
              <a:spcAft>
                <a:spcPts val="700"/>
              </a:spcAft>
              <a:buClr>
                <a:srgbClr val="FF0000"/>
              </a:buClr>
              <a:buSzPct val="80000"/>
              <a:buFont typeface="Arial" panose="020B0604020202020204" pitchFamily="34" charset="0"/>
              <a:buChar char="▬"/>
            </a:pPr>
            <a:r>
              <a:rPr lang="de-DE" dirty="0" smtClean="0">
                <a:solidFill>
                  <a:srgbClr val="000000"/>
                </a:solidFill>
                <a:latin typeface="Arial" panose="020B0604020202020204" pitchFamily="34" charset="0"/>
              </a:rPr>
              <a:t>Werden zusätzliche Förderinstrumente geschaffen?</a:t>
            </a:r>
          </a:p>
          <a:p>
            <a:pPr marL="342043" lvl="1" indent="-342043">
              <a:lnSpc>
                <a:spcPct val="100000"/>
              </a:lnSpc>
              <a:spcBef>
                <a:spcPts val="0"/>
              </a:spcBef>
              <a:spcAft>
                <a:spcPts val="700"/>
              </a:spcAft>
              <a:buClr>
                <a:srgbClr val="FF0000"/>
              </a:buClr>
              <a:buSzPct val="80000"/>
              <a:buFont typeface="Arial" panose="020B0604020202020204" pitchFamily="34" charset="0"/>
              <a:buChar char="▬"/>
            </a:pPr>
            <a:r>
              <a:rPr lang="de-DE" dirty="0" smtClean="0">
                <a:solidFill>
                  <a:srgbClr val="000000"/>
                </a:solidFill>
                <a:latin typeface="Arial" panose="020B0604020202020204" pitchFamily="34" charset="0"/>
              </a:rPr>
              <a:t>Wie wird ein effizienter Prozess unter Berücksichtigung so vieler Beteiligter sichergestellt?</a:t>
            </a:r>
          </a:p>
          <a:p>
            <a:pPr marL="356445" lvl="2">
              <a:lnSpc>
                <a:spcPct val="100000"/>
              </a:lnSpc>
              <a:spcBef>
                <a:spcPts val="50"/>
              </a:spcBef>
              <a:spcAft>
                <a:spcPts val="600"/>
              </a:spcAft>
              <a:buClr>
                <a:srgbClr val="000000"/>
              </a:buClr>
              <a:buSzPts val="1700"/>
            </a:pPr>
            <a:endParaRPr lang="de-DE" sz="17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354560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Unklare </a:t>
            </a:r>
            <a:r>
              <a:rPr lang="de-DE" dirty="0"/>
              <a:t>Situation / offene Fragen</a:t>
            </a:r>
          </a:p>
        </p:txBody>
      </p:sp>
      <p:sp>
        <p:nvSpPr>
          <p:cNvPr id="4" name="0"/>
          <p:cNvSpPr/>
          <p:nvPr/>
        </p:nvSpPr>
        <p:spPr>
          <a:xfrm>
            <a:off x="720090" y="1332166"/>
            <a:ext cx="7737367" cy="5056441"/>
          </a:xfrm>
          <a:prstGeom prst="rect">
            <a:avLst/>
          </a:prstGeom>
          <a:noFill/>
          <a:ln w="2095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0955" cap="flat" cmpd="sng" algn="ctr">
                <a:solidFill>
                  <a:schemeClr val="tx1"/>
                </a:solidFill>
                <a:prstDash val="solid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700"/>
              </a:spcAft>
              <a:buClr>
                <a:srgbClr val="FF0000"/>
              </a:buClr>
              <a:buSzPct val="80000"/>
            </a:pPr>
            <a:endParaRPr lang="de-DE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2043" lvl="1" indent="-342043">
              <a:lnSpc>
                <a:spcPct val="100000"/>
              </a:lnSpc>
              <a:spcBef>
                <a:spcPts val="0"/>
              </a:spcBef>
              <a:spcAft>
                <a:spcPts val="700"/>
              </a:spcAft>
              <a:buClr>
                <a:srgbClr val="FF0000"/>
              </a:buClr>
              <a:buSzPct val="80000"/>
              <a:buFont typeface="Arial" panose="020B0604020202020204" pitchFamily="34" charset="0"/>
              <a:buChar char="▬"/>
            </a:pPr>
            <a:r>
              <a:rPr lang="de-DE" dirty="0" smtClean="0">
                <a:solidFill>
                  <a:srgbClr val="000000"/>
                </a:solidFill>
                <a:latin typeface="Arial" panose="020B0604020202020204" pitchFamily="34" charset="0"/>
              </a:rPr>
              <a:t>Welche konkreten Transformationsprozesse werden im Rheinisches Revier angestoßen?</a:t>
            </a:r>
          </a:p>
          <a:p>
            <a:pPr marL="342043" lvl="1" indent="-342043">
              <a:lnSpc>
                <a:spcPct val="100000"/>
              </a:lnSpc>
              <a:spcBef>
                <a:spcPts val="0"/>
              </a:spcBef>
              <a:spcAft>
                <a:spcPts val="700"/>
              </a:spcAft>
              <a:buClr>
                <a:srgbClr val="FF0000"/>
              </a:buClr>
              <a:buSzPct val="80000"/>
              <a:buFont typeface="Arial" panose="020B0604020202020204" pitchFamily="34" charset="0"/>
              <a:buChar char="▬"/>
            </a:pPr>
            <a:r>
              <a:rPr lang="de-DE" dirty="0" smtClean="0">
                <a:solidFill>
                  <a:srgbClr val="000000"/>
                </a:solidFill>
                <a:latin typeface="Arial" panose="020B0604020202020204" pitchFamily="34" charset="0"/>
              </a:rPr>
              <a:t>Wann werden diese wirksam?</a:t>
            </a:r>
          </a:p>
          <a:p>
            <a:pPr marL="608476" lvl="2" indent="-252031">
              <a:lnSpc>
                <a:spcPct val="100000"/>
              </a:lnSpc>
              <a:spcBef>
                <a:spcPts val="50"/>
              </a:spcBef>
              <a:spcAft>
                <a:spcPts val="600"/>
              </a:spcAft>
              <a:buClr>
                <a:srgbClr val="000000"/>
              </a:buClr>
              <a:buSzPts val="1700"/>
              <a:buFont typeface="Arial" panose="020B0604020202020204" pitchFamily="34" charset="0"/>
              <a:buChar char="•"/>
            </a:pPr>
            <a:r>
              <a:rPr lang="de-DE" sz="1700" dirty="0" smtClean="0">
                <a:solidFill>
                  <a:srgbClr val="000000"/>
                </a:solidFill>
                <a:latin typeface="Arial" panose="020B0604020202020204" pitchFamily="34" charset="0"/>
              </a:rPr>
              <a:t>Infrastrukturprojekte / Rückbau Industrieanlagen</a:t>
            </a:r>
          </a:p>
          <a:p>
            <a:pPr marL="608476" lvl="2" indent="-252031">
              <a:lnSpc>
                <a:spcPct val="100000"/>
              </a:lnSpc>
              <a:spcBef>
                <a:spcPts val="50"/>
              </a:spcBef>
              <a:spcAft>
                <a:spcPts val="600"/>
              </a:spcAft>
              <a:buClr>
                <a:srgbClr val="000000"/>
              </a:buClr>
              <a:buSzPts val="1700"/>
              <a:buFont typeface="Arial" panose="020B0604020202020204" pitchFamily="34" charset="0"/>
              <a:buChar char="•"/>
            </a:pPr>
            <a:r>
              <a:rPr lang="de-DE" sz="1700" dirty="0" smtClean="0">
                <a:solidFill>
                  <a:srgbClr val="000000"/>
                </a:solidFill>
                <a:latin typeface="Arial" panose="020B0604020202020204" pitchFamily="34" charset="0"/>
              </a:rPr>
              <a:t>Digitalisierung</a:t>
            </a:r>
          </a:p>
          <a:p>
            <a:pPr marL="608476" lvl="2" indent="-252031">
              <a:lnSpc>
                <a:spcPct val="100000"/>
              </a:lnSpc>
              <a:spcBef>
                <a:spcPts val="50"/>
              </a:spcBef>
              <a:spcAft>
                <a:spcPts val="600"/>
              </a:spcAft>
              <a:buClr>
                <a:srgbClr val="000000"/>
              </a:buClr>
              <a:buSzPts val="1700"/>
              <a:buFont typeface="Arial" panose="020B0604020202020204" pitchFamily="34" charset="0"/>
              <a:buChar char="•"/>
            </a:pPr>
            <a:r>
              <a:rPr lang="de-DE" sz="1700" dirty="0" smtClean="0">
                <a:solidFill>
                  <a:srgbClr val="000000"/>
                </a:solidFill>
                <a:latin typeface="Arial" panose="020B0604020202020204" pitchFamily="34" charset="0"/>
              </a:rPr>
              <a:t>Energiestandort der Zukunft</a:t>
            </a:r>
          </a:p>
          <a:p>
            <a:pPr marL="608476" lvl="2" indent="-252031">
              <a:lnSpc>
                <a:spcPct val="100000"/>
              </a:lnSpc>
              <a:spcBef>
                <a:spcPts val="50"/>
              </a:spcBef>
              <a:spcAft>
                <a:spcPts val="600"/>
              </a:spcAft>
              <a:buClr>
                <a:srgbClr val="000000"/>
              </a:buClr>
              <a:buSzPts val="1700"/>
              <a:buFont typeface="Arial" panose="020B0604020202020204" pitchFamily="34" charset="0"/>
              <a:buChar char="•"/>
            </a:pPr>
            <a:r>
              <a:rPr lang="de-DE" sz="1700" dirty="0" smtClean="0">
                <a:solidFill>
                  <a:srgbClr val="000000"/>
                </a:solidFill>
                <a:latin typeface="Arial" panose="020B0604020202020204" pitchFamily="34" charset="0"/>
              </a:rPr>
              <a:t>Attraktivität des Wohnumfeldes</a:t>
            </a:r>
          </a:p>
          <a:p>
            <a:pPr marL="608476" lvl="2" indent="-252031">
              <a:lnSpc>
                <a:spcPct val="100000"/>
              </a:lnSpc>
              <a:spcBef>
                <a:spcPts val="50"/>
              </a:spcBef>
              <a:spcAft>
                <a:spcPts val="600"/>
              </a:spcAft>
              <a:buClr>
                <a:srgbClr val="000000"/>
              </a:buClr>
              <a:buSzPts val="1700"/>
              <a:buFont typeface="Arial" panose="020B0604020202020204" pitchFamily="34" charset="0"/>
              <a:buChar char="•"/>
            </a:pPr>
            <a:r>
              <a:rPr lang="de-DE" sz="1700" dirty="0" smtClean="0">
                <a:solidFill>
                  <a:srgbClr val="000000"/>
                </a:solidFill>
                <a:latin typeface="Arial" panose="020B0604020202020204" pitchFamily="34" charset="0"/>
              </a:rPr>
              <a:t>Lokale Wirtschaft im Umbruch</a:t>
            </a:r>
          </a:p>
          <a:p>
            <a:pPr marL="608476" lvl="2" indent="-252031">
              <a:lnSpc>
                <a:spcPct val="100000"/>
              </a:lnSpc>
              <a:spcBef>
                <a:spcPts val="50"/>
              </a:spcBef>
              <a:spcAft>
                <a:spcPts val="600"/>
              </a:spcAft>
              <a:buClr>
                <a:srgbClr val="000000"/>
              </a:buClr>
              <a:buSzPts val="1700"/>
              <a:buFont typeface="Arial" panose="020B0604020202020204" pitchFamily="34" charset="0"/>
              <a:buChar char="•"/>
            </a:pPr>
            <a:r>
              <a:rPr lang="de-DE" sz="1700" dirty="0" smtClean="0">
                <a:solidFill>
                  <a:srgbClr val="000000"/>
                </a:solidFill>
                <a:latin typeface="Arial" panose="020B0604020202020204" pitchFamily="34" charset="0"/>
              </a:rPr>
              <a:t>Ansiedlung neuer Unternehmen</a:t>
            </a:r>
          </a:p>
          <a:p>
            <a:pPr marL="608476" lvl="2" indent="-252031">
              <a:lnSpc>
                <a:spcPct val="100000"/>
              </a:lnSpc>
              <a:spcBef>
                <a:spcPts val="50"/>
              </a:spcBef>
              <a:spcAft>
                <a:spcPts val="600"/>
              </a:spcAft>
              <a:buClr>
                <a:srgbClr val="000000"/>
              </a:buClr>
              <a:buSzPts val="1700"/>
              <a:buFont typeface="Arial" panose="020B0604020202020204" pitchFamily="34" charset="0"/>
              <a:buChar char="•"/>
            </a:pPr>
            <a:endParaRPr lang="de-DE" sz="17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2043" lvl="1" indent="-342043">
              <a:lnSpc>
                <a:spcPct val="100000"/>
              </a:lnSpc>
              <a:spcBef>
                <a:spcPts val="0"/>
              </a:spcBef>
              <a:spcAft>
                <a:spcPts val="700"/>
              </a:spcAft>
              <a:buClr>
                <a:srgbClr val="FF0000"/>
              </a:buClr>
              <a:buSzPct val="80000"/>
              <a:buFont typeface="Arial" panose="020B0604020202020204" pitchFamily="34" charset="0"/>
              <a:buChar char="▬"/>
            </a:pPr>
            <a:endParaRPr lang="de-DE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608476" lvl="2" indent="-252031">
              <a:lnSpc>
                <a:spcPct val="100000"/>
              </a:lnSpc>
              <a:spcBef>
                <a:spcPts val="50"/>
              </a:spcBef>
              <a:spcAft>
                <a:spcPts val="600"/>
              </a:spcAft>
              <a:buClr>
                <a:srgbClr val="000000"/>
              </a:buClr>
              <a:buSzPts val="1700"/>
              <a:buFont typeface="Arial" panose="020B0604020202020204" pitchFamily="34" charset="0"/>
              <a:buChar char="•"/>
            </a:pPr>
            <a:endParaRPr lang="de-DE" sz="17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198529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Die Rolle der BA</a:t>
            </a:r>
            <a:endParaRPr lang="de-DE" dirty="0"/>
          </a:p>
        </p:txBody>
      </p:sp>
      <p:sp>
        <p:nvSpPr>
          <p:cNvPr id="4" name="Rechteck 3"/>
          <p:cNvSpPr/>
          <p:nvPr/>
        </p:nvSpPr>
        <p:spPr>
          <a:xfrm>
            <a:off x="720090" y="1332167"/>
            <a:ext cx="7737367" cy="4212526"/>
          </a:xfrm>
          <a:prstGeom prst="rect">
            <a:avLst/>
          </a:prstGeom>
          <a:noFill/>
          <a:ln w="2095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0955" cap="flat" cmpd="sng" algn="ctr">
                <a:solidFill>
                  <a:schemeClr val="tx1"/>
                </a:solidFill>
                <a:prstDash val="solid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2400" i="1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r>
              <a:rPr lang="de-DE" sz="240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„</a:t>
            </a:r>
            <a:r>
              <a:rPr lang="de-DE" sz="2400" i="1" dirty="0">
                <a:solidFill>
                  <a:srgbClr val="000000"/>
                </a:solidFill>
                <a:latin typeface="Arial" panose="020B0604020202020204" pitchFamily="34" charset="0"/>
              </a:rPr>
              <a:t>Als leistungsfähiger öffentlicher Dienstleister verfügt die BA über die notwendigen Strukturen, Ressourcen und Instrumente, um den Strukturwandel im Rheinischen Revier arbeitsmarktpolitisch aktiv zu begleiten.“</a:t>
            </a:r>
          </a:p>
          <a:p>
            <a:pPr algn="r"/>
            <a:endParaRPr lang="de-DE" sz="18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r"/>
            <a:r>
              <a:rPr lang="de-DE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Aus </a:t>
            </a:r>
            <a:r>
              <a:rPr lang="de-DE" sz="1800" dirty="0">
                <a:solidFill>
                  <a:srgbClr val="000000"/>
                </a:solidFill>
                <a:latin typeface="Arial" panose="020B0604020202020204" pitchFamily="34" charset="0"/>
              </a:rPr>
              <a:t>der Stellungnahme der </a:t>
            </a:r>
            <a:r>
              <a:rPr lang="de-DE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Regionaldirektion </a:t>
            </a:r>
          </a:p>
          <a:p>
            <a:pPr algn="r"/>
            <a:r>
              <a:rPr lang="de-DE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NRW </a:t>
            </a:r>
            <a:r>
              <a:rPr lang="de-DE" sz="1800" dirty="0">
                <a:solidFill>
                  <a:srgbClr val="000000"/>
                </a:solidFill>
                <a:latin typeface="Arial" panose="020B0604020202020204" pitchFamily="34" charset="0"/>
              </a:rPr>
              <a:t>an den Landtag, 13.02.2019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94507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SIGN" val="Titelfolie"/>
  <p:tag name="LAYOUT" val="Titelfoli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SIGN" val="Inhaltsfolien"/>
  <p:tag name="LAYOUT" val="Inhaltsfolie Botschaft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SIGN" val="Inhaltsfolien"/>
  <p:tag name="LAYOUT" val="Inhaltsfolie Botschaft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SIGN" val="Inhaltsfolien"/>
  <p:tag name="LAYOUT" val="Inhaltsfolie Botschaft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SIGN" val="Inhaltsfolien"/>
  <p:tag name="LAYOUT" val="Inhaltsfolie Botschaft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SIGN" val="Inhaltsfolien"/>
  <p:tag name="LAYOUT" val="Inhaltsfolie Botschaf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SIGN" val="Inhaltsfolien"/>
  <p:tag name="LAYOUT" val="Inhaltsfolie Botschaft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SIGN" val="Inhaltsfolien"/>
  <p:tag name="LAYOUT" val="Inhaltsfolie Botschaft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SIGN" val="Inhaltsfolien"/>
  <p:tag name="LAYOUT" val="Inhaltsfolie Botschaft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SIGN" val="Inhaltsfolien"/>
  <p:tag name="LAYOUT" val="Inhaltsfolie Botschaft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SIGN" val="Inhaltsfolien"/>
  <p:tag name="LAYOUT" val="Inhaltsfolie Botschaft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SIGN" val="Inhaltsfolien"/>
  <p:tag name="LAYOUT" val="Inhaltsfolie Botschaft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SIGN" val="Inhaltsfolien"/>
  <p:tag name="LAYOUT" val="Inhaltsfolie Botschaft"/>
</p:tagLst>
</file>

<file path=ppt/theme/theme1.xml><?xml version="1.0" encoding="utf-8"?>
<a:theme xmlns:a="http://schemas.openxmlformats.org/drawingml/2006/main" name="Titelfolie">
  <a:themeElements>
    <a:clrScheme name="Titelfolie mit Bil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E2001A"/>
      </a:accent1>
      <a:accent2>
        <a:srgbClr val="777777"/>
      </a:accent2>
      <a:accent3>
        <a:srgbClr val="FFFFFF"/>
      </a:accent3>
      <a:accent4>
        <a:srgbClr val="000000"/>
      </a:accent4>
      <a:accent5>
        <a:srgbClr val="EEAAAB"/>
      </a:accent5>
      <a:accent6>
        <a:srgbClr val="6B6B6B"/>
      </a:accent6>
      <a:hlink>
        <a:srgbClr val="0000CC"/>
      </a:hlink>
      <a:folHlink>
        <a:srgbClr val="969696"/>
      </a:folHlink>
    </a:clrScheme>
    <a:fontScheme name="Titelfolie mit Bil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0955">
          <a:solidFill>
            <a:schemeClr val="tx1"/>
          </a:solidFill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7575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itelfolie mit Bil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2001A"/>
        </a:accent1>
        <a:accent2>
          <a:srgbClr val="777777"/>
        </a:accent2>
        <a:accent3>
          <a:srgbClr val="FFFFFF"/>
        </a:accent3>
        <a:accent4>
          <a:srgbClr val="000000"/>
        </a:accent4>
        <a:accent5>
          <a:srgbClr val="EEAAAB"/>
        </a:accent5>
        <a:accent6>
          <a:srgbClr val="6B6B6B"/>
        </a:accent6>
        <a:hlink>
          <a:srgbClr val="0000C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Inhaltsfolien">
  <a:themeElements>
    <a:clrScheme name="Titelfolie mit Bil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E2001A"/>
      </a:accent1>
      <a:accent2>
        <a:srgbClr val="777777"/>
      </a:accent2>
      <a:accent3>
        <a:srgbClr val="FFFFFF"/>
      </a:accent3>
      <a:accent4>
        <a:srgbClr val="000000"/>
      </a:accent4>
      <a:accent5>
        <a:srgbClr val="EEAAAB"/>
      </a:accent5>
      <a:accent6>
        <a:srgbClr val="6B6B6B"/>
      </a:accent6>
      <a:hlink>
        <a:srgbClr val="0000CC"/>
      </a:hlink>
      <a:folHlink>
        <a:srgbClr val="969696"/>
      </a:folHlink>
    </a:clrScheme>
    <a:fontScheme name="Inhaltsfoli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0955">
          <a:solidFill>
            <a:schemeClr val="tx1"/>
          </a:solidFill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7575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Inhaltsfoli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2001A"/>
        </a:accent1>
        <a:accent2>
          <a:srgbClr val="777777"/>
        </a:accent2>
        <a:accent3>
          <a:srgbClr val="FFFFFF"/>
        </a:accent3>
        <a:accent4>
          <a:srgbClr val="000000"/>
        </a:accent4>
        <a:accent5>
          <a:srgbClr val="EEAAAB"/>
        </a:accent5>
        <a:accent6>
          <a:srgbClr val="6B6B6B"/>
        </a:accent6>
        <a:hlink>
          <a:srgbClr val="0000C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505</Words>
  <Application>Microsoft Office PowerPoint</Application>
  <PresentationFormat>Benutzerdefiniert</PresentationFormat>
  <Paragraphs>100</Paragraphs>
  <Slides>13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13</vt:i4>
      </vt:variant>
    </vt:vector>
  </HeadingPairs>
  <TitlesOfParts>
    <vt:vector size="17" baseType="lpstr">
      <vt:lpstr>Arial</vt:lpstr>
      <vt:lpstr>Calibri</vt:lpstr>
      <vt:lpstr>Titelfolie</vt:lpstr>
      <vt:lpstr>Inhaltsfolien</vt:lpstr>
      <vt:lpstr>Strukturentwicklung im Rheinischen Revier</vt:lpstr>
      <vt:lpstr>Ausgangssituation</vt:lpstr>
      <vt:lpstr>Ausgangssituation</vt:lpstr>
      <vt:lpstr>Ausgangssituation</vt:lpstr>
      <vt:lpstr>Auswirkungen auf Arbeitnehmer</vt:lpstr>
      <vt:lpstr>Pendlerbewegungen Rhein-Erft-Kreis</vt:lpstr>
      <vt:lpstr>Unklare Situation / offene Fragen</vt:lpstr>
      <vt:lpstr>Unklare Situation / offene Fragen</vt:lpstr>
      <vt:lpstr>Die Rolle der BA</vt:lpstr>
      <vt:lpstr>Unsere Zielsetzungen</vt:lpstr>
      <vt:lpstr>Die Rolle der Agentur für Arbeit vor Ort</vt:lpstr>
      <vt:lpstr>Strategische Handlungsfelder </vt:lpstr>
      <vt:lpstr>Nächste Schritte</vt:lpstr>
    </vt:vector>
  </TitlesOfParts>
  <Company>Bundesagentur für Arbeit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Strukturentwicklung im Rheinischen Revier</dc:title>
  <dc:creator>Fitschen Timothy</dc:creator>
  <cp:lastModifiedBy>Fitschen Timothy</cp:lastModifiedBy>
  <cp:revision>1</cp:revision>
  <dcterms:created xsi:type="dcterms:W3CDTF">2019-03-18T08:25:57Z</dcterms:created>
  <dcterms:modified xsi:type="dcterms:W3CDTF">2019-03-18T08:25:58Z</dcterms:modified>
</cp:coreProperties>
</file>